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41"/>
  </p:notesMasterIdLst>
  <p:sldIdLst>
    <p:sldId id="256" r:id="rId2"/>
    <p:sldId id="257" r:id="rId3"/>
    <p:sldId id="299" r:id="rId4"/>
    <p:sldId id="258" r:id="rId5"/>
    <p:sldId id="260" r:id="rId6"/>
    <p:sldId id="261" r:id="rId7"/>
    <p:sldId id="262" r:id="rId8"/>
    <p:sldId id="272" r:id="rId9"/>
    <p:sldId id="270" r:id="rId10"/>
    <p:sldId id="271" r:id="rId11"/>
    <p:sldId id="275" r:id="rId12"/>
    <p:sldId id="274" r:id="rId13"/>
    <p:sldId id="273" r:id="rId14"/>
    <p:sldId id="276" r:id="rId15"/>
    <p:sldId id="277" r:id="rId16"/>
    <p:sldId id="279" r:id="rId17"/>
    <p:sldId id="263" r:id="rId18"/>
    <p:sldId id="259" r:id="rId19"/>
    <p:sldId id="266" r:id="rId20"/>
    <p:sldId id="284" r:id="rId21"/>
    <p:sldId id="264" r:id="rId22"/>
    <p:sldId id="280" r:id="rId23"/>
    <p:sldId id="288" r:id="rId24"/>
    <p:sldId id="287" r:id="rId25"/>
    <p:sldId id="281" r:id="rId26"/>
    <p:sldId id="286" r:id="rId27"/>
    <p:sldId id="282" r:id="rId28"/>
    <p:sldId id="283" r:id="rId29"/>
    <p:sldId id="289" r:id="rId30"/>
    <p:sldId id="290" r:id="rId31"/>
    <p:sldId id="291" r:id="rId32"/>
    <p:sldId id="300" r:id="rId33"/>
    <p:sldId id="292" r:id="rId34"/>
    <p:sldId id="293" r:id="rId35"/>
    <p:sldId id="294" r:id="rId36"/>
    <p:sldId id="295" r:id="rId37"/>
    <p:sldId id="298" r:id="rId38"/>
    <p:sldId id="301" r:id="rId39"/>
    <p:sldId id="296"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6" d="100"/>
          <a:sy n="76" d="100"/>
        </p:scale>
        <p:origin x="-667" y="-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E31374-FBEA-4A6E-97B1-911A20FEE749}" type="datetimeFigureOut">
              <a:rPr lang="en-US" smtClean="0"/>
              <a:pPr/>
              <a:t>6/3/2012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E5FAAB-BBFE-4578-9D7B-32170E91CCF9}" type="slidenum">
              <a:rPr lang="en-US" smtClean="0"/>
              <a:pPr/>
              <a:t>‹#›</a:t>
            </a:fld>
            <a:endParaRPr lang="en-US"/>
          </a:p>
        </p:txBody>
      </p:sp>
    </p:spTree>
    <p:extLst>
      <p:ext uri="{BB962C8B-B14F-4D97-AF65-F5344CB8AC3E}">
        <p14:creationId xmlns:p14="http://schemas.microsoft.com/office/powerpoint/2010/main" xmlns="" val="3184954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FB826C-4A7D-48E5-B350-CC5D5198BAB8}"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E5FAAB-BBFE-4578-9D7B-32170E91CCF9}" type="slidenum">
              <a:rPr lang="en-US" smtClean="0"/>
              <a:pPr/>
              <a:t>37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D80138E6-20B8-4FBB-B882-04DC7907E417}" type="datetimeFigureOut">
              <a:rPr lang="en-US" smtClean="0"/>
              <a:pPr/>
              <a:t>6/3/2012</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5BB25039-94ED-49CC-B830-97C6CC05B50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80138E6-20B8-4FBB-B882-04DC7907E417}" type="datetimeFigureOut">
              <a:rPr lang="en-US" smtClean="0"/>
              <a:pPr/>
              <a:t>6/3/2012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B25039-94ED-49CC-B830-97C6CC05B50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80138E6-20B8-4FBB-B882-04DC7907E417}" type="datetimeFigureOut">
              <a:rPr lang="en-US" smtClean="0"/>
              <a:pPr/>
              <a:t>6/3/2012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B25039-94ED-49CC-B830-97C6CC05B50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D80138E6-20B8-4FBB-B882-04DC7907E417}" type="datetimeFigureOut">
              <a:rPr lang="en-US" smtClean="0"/>
              <a:pPr/>
              <a:t>6/3/2012</a:t>
            </a:fld>
            <a:endParaRPr lang="en-US"/>
          </a:p>
        </p:txBody>
      </p:sp>
      <p:sp>
        <p:nvSpPr>
          <p:cNvPr id="9" name="Slide Number Placeholder 8"/>
          <p:cNvSpPr>
            <a:spLocks noGrp="1"/>
          </p:cNvSpPr>
          <p:nvPr>
            <p:ph type="sldNum" sz="quarter" idx="15"/>
          </p:nvPr>
        </p:nvSpPr>
        <p:spPr/>
        <p:txBody>
          <a:bodyPr rtlCol="0"/>
          <a:lstStyle/>
          <a:p>
            <a:fld id="{5BB25039-94ED-49CC-B830-97C6CC05B502}"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D80138E6-20B8-4FBB-B882-04DC7907E417}" type="datetimeFigureOut">
              <a:rPr lang="en-US" smtClean="0"/>
              <a:pPr/>
              <a:t>6/3/2012</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5BB25039-94ED-49CC-B830-97C6CC05B50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80138E6-20B8-4FBB-B882-04DC7907E417}" type="datetimeFigureOut">
              <a:rPr lang="en-US" smtClean="0"/>
              <a:pPr/>
              <a:t>6/3/2012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B25039-94ED-49CC-B830-97C6CC05B502}"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D80138E6-20B8-4FBB-B882-04DC7907E417}" type="datetimeFigureOut">
              <a:rPr lang="en-US" smtClean="0"/>
              <a:pPr/>
              <a:t>6/3/2012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B25039-94ED-49CC-B830-97C6CC05B502}"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D80138E6-20B8-4FBB-B882-04DC7907E417}" type="datetimeFigureOut">
              <a:rPr lang="en-US" smtClean="0"/>
              <a:pPr/>
              <a:t>6/3/2012</a:t>
            </a:fld>
            <a:endParaRPr lang="en-US"/>
          </a:p>
        </p:txBody>
      </p:sp>
      <p:sp>
        <p:nvSpPr>
          <p:cNvPr id="7" name="Slide Number Placeholder 6"/>
          <p:cNvSpPr>
            <a:spLocks noGrp="1"/>
          </p:cNvSpPr>
          <p:nvPr>
            <p:ph type="sldNum" sz="quarter" idx="11"/>
          </p:nvPr>
        </p:nvSpPr>
        <p:spPr/>
        <p:txBody>
          <a:bodyPr rtlCol="0"/>
          <a:lstStyle/>
          <a:p>
            <a:fld id="{5BB25039-94ED-49CC-B830-97C6CC05B502}"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0138E6-20B8-4FBB-B882-04DC7907E417}" type="datetimeFigureOut">
              <a:rPr lang="en-US" smtClean="0"/>
              <a:pPr/>
              <a:t>6/3/2012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B25039-94ED-49CC-B830-97C6CC05B50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D80138E6-20B8-4FBB-B882-04DC7907E417}" type="datetimeFigureOut">
              <a:rPr lang="en-US" smtClean="0"/>
              <a:pPr/>
              <a:t>6/3/2012</a:t>
            </a:fld>
            <a:endParaRPr lang="en-US"/>
          </a:p>
        </p:txBody>
      </p:sp>
      <p:sp>
        <p:nvSpPr>
          <p:cNvPr id="22" name="Slide Number Placeholder 21"/>
          <p:cNvSpPr>
            <a:spLocks noGrp="1"/>
          </p:cNvSpPr>
          <p:nvPr>
            <p:ph type="sldNum" sz="quarter" idx="15"/>
          </p:nvPr>
        </p:nvSpPr>
        <p:spPr/>
        <p:txBody>
          <a:bodyPr rtlCol="0"/>
          <a:lstStyle/>
          <a:p>
            <a:fld id="{5BB25039-94ED-49CC-B830-97C6CC05B502}"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D80138E6-20B8-4FBB-B882-04DC7907E417}" type="datetimeFigureOut">
              <a:rPr lang="en-US" smtClean="0"/>
              <a:pPr/>
              <a:t>6/3/2012</a:t>
            </a:fld>
            <a:endParaRPr lang="en-US"/>
          </a:p>
        </p:txBody>
      </p:sp>
      <p:sp>
        <p:nvSpPr>
          <p:cNvPr id="18" name="Slide Number Placeholder 17"/>
          <p:cNvSpPr>
            <a:spLocks noGrp="1"/>
          </p:cNvSpPr>
          <p:nvPr>
            <p:ph type="sldNum" sz="quarter" idx="11"/>
          </p:nvPr>
        </p:nvSpPr>
        <p:spPr/>
        <p:txBody>
          <a:bodyPr rtlCol="0"/>
          <a:lstStyle/>
          <a:p>
            <a:fld id="{5BB25039-94ED-49CC-B830-97C6CC05B502}"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D80138E6-20B8-4FBB-B882-04DC7907E417}" type="datetimeFigureOut">
              <a:rPr lang="en-US" smtClean="0"/>
              <a:pPr/>
              <a:t>6/3/2012</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5BB25039-94ED-49CC-B830-97C6CC05B50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archivematica.org/downloads/archivematica-0.8-alpha-vmdk.tbz"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archivematica.org/wiki/Main_Page" TargetMode="External"/><Relationship Id="rId2" Type="http://schemas.openxmlformats.org/officeDocument/2006/relationships/hyperlink" Target="https://www.archivematica.org/mediawiki/images/0/05/Tutorial-08.pdf"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dpworkshop.org/" TargetMode="External"/><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hyperlink" Target="http://www.dcc.ac.uk/resources/curation-lifecycle-model" TargetMode="External"/><Relationship Id="rId5" Type="http://schemas.openxmlformats.org/officeDocument/2006/relationships/hyperlink" Target="http://www.digitalpreservation.gov/education/courses/index.html" TargetMode="External"/><Relationship Id="rId4" Type="http://schemas.openxmlformats.org/officeDocument/2006/relationships/hyperlink" Target="http://www.aserl.org/archive/"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digin.arizona.edu/courses.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hyperlink" Target="http://blogs.loc.gov/digitalpreservation/2012/04/the-challenge-of-teaching-personal-archivin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1"/>
            <a:ext cx="8077200" cy="838200"/>
          </a:xfrm>
        </p:spPr>
        <p:txBody>
          <a:bodyPr>
            <a:normAutofit/>
          </a:bodyPr>
          <a:lstStyle/>
          <a:p>
            <a:r>
              <a:rPr lang="en-US" dirty="0" smtClean="0"/>
              <a:t>Digital Preservation for the Masses:</a:t>
            </a:r>
            <a:endParaRPr lang="en-US" dirty="0"/>
          </a:p>
        </p:txBody>
      </p:sp>
      <p:sp>
        <p:nvSpPr>
          <p:cNvPr id="3" name="Subtitle 2"/>
          <p:cNvSpPr>
            <a:spLocks noGrp="1"/>
          </p:cNvSpPr>
          <p:nvPr>
            <p:ph type="subTitle" idx="1"/>
          </p:nvPr>
        </p:nvSpPr>
        <p:spPr>
          <a:xfrm>
            <a:off x="762000" y="2590800"/>
            <a:ext cx="7391400" cy="3352800"/>
          </a:xfrm>
        </p:spPr>
        <p:txBody>
          <a:bodyPr>
            <a:normAutofit fontScale="92500" lnSpcReduction="10000"/>
          </a:bodyPr>
          <a:lstStyle/>
          <a:p>
            <a:pPr algn="ctr"/>
            <a:r>
              <a:rPr lang="en-US" sz="2600" dirty="0" smtClean="0"/>
              <a:t>Using </a:t>
            </a:r>
            <a:r>
              <a:rPr lang="en-US" sz="2600" dirty="0" err="1" smtClean="0"/>
              <a:t>Archivematica</a:t>
            </a:r>
            <a:r>
              <a:rPr lang="en-US" sz="2600" dirty="0" smtClean="0"/>
              <a:t> and </a:t>
            </a:r>
            <a:r>
              <a:rPr lang="en-US" sz="2600" dirty="0" err="1" smtClean="0"/>
              <a:t>DSpace</a:t>
            </a:r>
            <a:r>
              <a:rPr lang="en-US" sz="2600" dirty="0" smtClean="0"/>
              <a:t> as Solutions for Small-sized Institutions</a:t>
            </a:r>
          </a:p>
          <a:p>
            <a:pPr algn="ctr"/>
            <a:endParaRPr lang="en-US" sz="3100" dirty="0" smtClean="0"/>
          </a:p>
          <a:p>
            <a:pPr algn="ctr"/>
            <a:r>
              <a:rPr lang="en-US" sz="2600" dirty="0" smtClean="0"/>
              <a:t>(and other options)</a:t>
            </a:r>
          </a:p>
          <a:p>
            <a:endParaRPr lang="en-US" sz="3100" dirty="0" smtClean="0"/>
          </a:p>
          <a:p>
            <a:endParaRPr lang="en-US" dirty="0" smtClean="0"/>
          </a:p>
          <a:p>
            <a:pPr algn="r"/>
            <a:endParaRPr lang="en-US" sz="1600" dirty="0" smtClean="0"/>
          </a:p>
          <a:p>
            <a:pPr algn="ctr"/>
            <a:endParaRPr lang="en-US" sz="1600" dirty="0" smtClean="0"/>
          </a:p>
          <a:p>
            <a:pPr algn="ctr"/>
            <a:r>
              <a:rPr lang="en-US" sz="2300" dirty="0" smtClean="0"/>
              <a:t>Digital Commonwealth Annual Conference 2012</a:t>
            </a:r>
            <a:endParaRPr lang="en-US" sz="23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124200"/>
            <a:ext cx="7467600" cy="3505200"/>
          </a:xfrm>
        </p:spPr>
        <p:txBody>
          <a:bodyPr/>
          <a:lstStyle/>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p:txBody>
      </p:sp>
      <p:pic>
        <p:nvPicPr>
          <p:cNvPr id="4" name="Picture 2"/>
          <p:cNvPicPr>
            <a:picLocks noGrp="1" noChangeAspect="1" noChangeArrowheads="1"/>
          </p:cNvPicPr>
          <p:nvPr>
            <p:ph sz="quarter" idx="1"/>
          </p:nvPr>
        </p:nvPicPr>
        <p:blipFill>
          <a:blip r:embed="rId2" cstate="print"/>
          <a:srcRect/>
          <a:stretch>
            <a:fillRect/>
          </a:stretch>
        </p:blipFill>
        <p:spPr bwMode="auto">
          <a:xfrm>
            <a:off x="990600" y="304800"/>
            <a:ext cx="6400800" cy="2819400"/>
          </a:xfrm>
          <a:prstGeom prst="rect">
            <a:avLst/>
          </a:prstGeom>
          <a:noFill/>
          <a:ln w="9525">
            <a:noFill/>
            <a:miter lim="800000"/>
            <a:headEnd/>
            <a:tailEnd/>
          </a:ln>
        </p:spPr>
      </p:pic>
      <p:sp>
        <p:nvSpPr>
          <p:cNvPr id="5" name="Oval 4"/>
          <p:cNvSpPr/>
          <p:nvPr/>
        </p:nvSpPr>
        <p:spPr>
          <a:xfrm>
            <a:off x="1447800" y="1371600"/>
            <a:ext cx="6096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590800" y="1600200"/>
            <a:ext cx="6096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172200" y="1752600"/>
            <a:ext cx="6096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90600" y="3200400"/>
            <a:ext cx="7162800" cy="1477328"/>
          </a:xfrm>
          <a:prstGeom prst="rect">
            <a:avLst/>
          </a:prstGeom>
        </p:spPr>
        <p:txBody>
          <a:bodyPr wrap="square">
            <a:spAutoFit/>
          </a:bodyPr>
          <a:lstStyle/>
          <a:p>
            <a:r>
              <a:rPr lang="en-US" dirty="0" smtClean="0"/>
              <a:t>SIP – Submission Information Package (Producer)</a:t>
            </a:r>
          </a:p>
          <a:p>
            <a:pPr lvl="1">
              <a:buFont typeface="Arial" pitchFamily="34" charset="0"/>
              <a:buChar char="•"/>
            </a:pPr>
            <a:r>
              <a:rPr lang="en-US" dirty="0" smtClean="0"/>
              <a:t>Appraisal &amp; Accession – Validate &amp; Verify</a:t>
            </a:r>
          </a:p>
          <a:p>
            <a:pPr lvl="1">
              <a:buFont typeface="Arial" pitchFamily="34" charset="0"/>
              <a:buChar char="•"/>
            </a:pPr>
            <a:r>
              <a:rPr lang="en-US" dirty="0" smtClean="0"/>
              <a:t>Virus protection &amp; Checksum</a:t>
            </a:r>
          </a:p>
          <a:p>
            <a:pPr lvl="1">
              <a:buFont typeface="Arial" pitchFamily="34" charset="0"/>
              <a:buChar char="•"/>
            </a:pPr>
            <a:r>
              <a:rPr lang="en-US" dirty="0" smtClean="0"/>
              <a:t>file normalization (PDF/A)</a:t>
            </a:r>
          </a:p>
          <a:p>
            <a:pPr lvl="1">
              <a:buFont typeface="Arial" pitchFamily="34" charset="0"/>
              <a:buChar char="•"/>
            </a:pPr>
            <a:r>
              <a:rPr lang="en-US" dirty="0" smtClean="0"/>
              <a:t>metadata – description, preservation, structural</a:t>
            </a:r>
          </a:p>
        </p:txBody>
      </p:sp>
      <p:sp>
        <p:nvSpPr>
          <p:cNvPr id="9" name="Rectangle 8"/>
          <p:cNvSpPr/>
          <p:nvPr/>
        </p:nvSpPr>
        <p:spPr>
          <a:xfrm>
            <a:off x="1066800" y="4648200"/>
            <a:ext cx="6019800" cy="1477328"/>
          </a:xfrm>
          <a:prstGeom prst="rect">
            <a:avLst/>
          </a:prstGeom>
        </p:spPr>
        <p:txBody>
          <a:bodyPr wrap="square">
            <a:spAutoFit/>
          </a:bodyPr>
          <a:lstStyle/>
          <a:p>
            <a:r>
              <a:rPr lang="en-US" dirty="0" smtClean="0"/>
              <a:t>AIP – Archival Information Package (Management)</a:t>
            </a:r>
          </a:p>
          <a:p>
            <a:pPr lvl="1">
              <a:buFont typeface="Arial" pitchFamily="34" charset="0"/>
              <a:buChar char="•"/>
            </a:pPr>
            <a:r>
              <a:rPr lang="en-US" dirty="0" smtClean="0"/>
              <a:t>Store digital object(s) and associated metadata</a:t>
            </a:r>
          </a:p>
          <a:p>
            <a:pPr lvl="1">
              <a:buFont typeface="Arial" pitchFamily="34" charset="0"/>
              <a:buChar char="•"/>
            </a:pPr>
            <a:r>
              <a:rPr lang="en-US" dirty="0" smtClean="0"/>
              <a:t>Dublin Core, MODS, PREMIS, METS package</a:t>
            </a:r>
          </a:p>
          <a:p>
            <a:pPr lvl="1">
              <a:buFont typeface="Arial" pitchFamily="34" charset="0"/>
              <a:buChar char="•"/>
            </a:pPr>
            <a:r>
              <a:rPr lang="en-US" dirty="0" smtClean="0"/>
              <a:t>Refresh, migrate, error-check, replace  </a:t>
            </a:r>
          </a:p>
          <a:p>
            <a:pPr lvl="1"/>
            <a:endParaRPr lang="en-US" dirty="0" smtClean="0"/>
          </a:p>
        </p:txBody>
      </p:sp>
      <p:sp>
        <p:nvSpPr>
          <p:cNvPr id="14" name="TextBox 13"/>
          <p:cNvSpPr txBox="1"/>
          <p:nvPr/>
        </p:nvSpPr>
        <p:spPr>
          <a:xfrm>
            <a:off x="990600" y="5791200"/>
            <a:ext cx="7239000" cy="1200329"/>
          </a:xfrm>
          <a:prstGeom prst="rect">
            <a:avLst/>
          </a:prstGeom>
          <a:noFill/>
        </p:spPr>
        <p:txBody>
          <a:bodyPr wrap="square" rtlCol="0">
            <a:spAutoFit/>
          </a:bodyPr>
          <a:lstStyle/>
          <a:p>
            <a:r>
              <a:rPr lang="en-US" dirty="0" smtClean="0"/>
              <a:t>DIP – Dissemination Information Package (Consumer)</a:t>
            </a:r>
          </a:p>
          <a:p>
            <a:pPr lvl="1">
              <a:buFont typeface="Arial" pitchFamily="34" charset="0"/>
              <a:buChar char="•"/>
            </a:pPr>
            <a:r>
              <a:rPr lang="en-US" dirty="0" smtClean="0"/>
              <a:t>Retrieval, delivery, and security</a:t>
            </a:r>
          </a:p>
          <a:p>
            <a:pPr lvl="1">
              <a:buFont typeface="Arial" pitchFamily="34" charset="0"/>
              <a:buChar char="•"/>
            </a:pPr>
            <a:r>
              <a:rPr lang="en-US" dirty="0" smtClean="0"/>
              <a:t>Monitor Designated Community for changing needs</a:t>
            </a:r>
          </a:p>
          <a:p>
            <a:pPr lvl="1">
              <a:buFont typeface="Arial" pitchFamily="34" charset="0"/>
              <a:buChar cha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1000"/>
                                        <p:tgtEl>
                                          <p:spTgt spid="8">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fade">
                                      <p:cBhvr>
                                        <p:cTn id="13" dur="1000"/>
                                        <p:tgtEl>
                                          <p:spTgt spid="8">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Effect transition="in" filter="fade">
                                      <p:cBhvr>
                                        <p:cTn id="16" dur="1000"/>
                                        <p:tgtEl>
                                          <p:spTgt spid="8">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fade">
                                      <p:cBhvr>
                                        <p:cTn id="19" dur="1000"/>
                                        <p:tgtEl>
                                          <p:spTgt spid="8">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10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animEffect transition="in" filter="fade">
                                      <p:cBhvr>
                                        <p:cTn id="30" dur="1000"/>
                                        <p:tgtEl>
                                          <p:spTgt spid="9">
                                            <p:txEl>
                                              <p:pRg st="0" end="0"/>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9">
                                            <p:txEl>
                                              <p:pRg st="1" end="1"/>
                                            </p:txEl>
                                          </p:spTgt>
                                        </p:tgtEl>
                                        <p:attrNameLst>
                                          <p:attrName>style.visibility</p:attrName>
                                        </p:attrNameLst>
                                      </p:cBhvr>
                                      <p:to>
                                        <p:strVal val="visible"/>
                                      </p:to>
                                    </p:set>
                                    <p:animEffect transition="in" filter="fade">
                                      <p:cBhvr>
                                        <p:cTn id="33" dur="1000"/>
                                        <p:tgtEl>
                                          <p:spTgt spid="9">
                                            <p:txEl>
                                              <p:pRg st="1" end="1"/>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9">
                                            <p:txEl>
                                              <p:pRg st="2" end="2"/>
                                            </p:txEl>
                                          </p:spTgt>
                                        </p:tgtEl>
                                        <p:attrNameLst>
                                          <p:attrName>style.visibility</p:attrName>
                                        </p:attrNameLst>
                                      </p:cBhvr>
                                      <p:to>
                                        <p:strVal val="visible"/>
                                      </p:to>
                                    </p:set>
                                    <p:animEffect transition="in" filter="fade">
                                      <p:cBhvr>
                                        <p:cTn id="36" dur="1000"/>
                                        <p:tgtEl>
                                          <p:spTgt spid="9">
                                            <p:txEl>
                                              <p:pRg st="2" end="2"/>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9">
                                            <p:txEl>
                                              <p:pRg st="3" end="3"/>
                                            </p:txEl>
                                          </p:spTgt>
                                        </p:tgtEl>
                                        <p:attrNameLst>
                                          <p:attrName>style.visibility</p:attrName>
                                        </p:attrNameLst>
                                      </p:cBhvr>
                                      <p:to>
                                        <p:strVal val="visible"/>
                                      </p:to>
                                    </p:set>
                                    <p:animEffect transition="in" filter="fade">
                                      <p:cBhvr>
                                        <p:cTn id="39" dur="1000"/>
                                        <p:tgtEl>
                                          <p:spTgt spid="9">
                                            <p:txEl>
                                              <p:pRg st="3" end="3"/>
                                            </p:txEl>
                                          </p:spTgt>
                                        </p:tgtEl>
                                      </p:cBhvr>
                                    </p:animEffect>
                                  </p:childTnLst>
                                </p:cTn>
                              </p:par>
                              <p:par>
                                <p:cTn id="40" presetID="10" presetClass="exit" presetSubtype="0" fill="hold" grpId="1" nodeType="withEffect">
                                  <p:stCondLst>
                                    <p:cond delay="0"/>
                                  </p:stCondLst>
                                  <p:childTnLst>
                                    <p:animEffect transition="out" filter="fade">
                                      <p:cBhvr>
                                        <p:cTn id="41" dur="500"/>
                                        <p:tgtEl>
                                          <p:spTgt spid="5"/>
                                        </p:tgtEl>
                                      </p:cBhvr>
                                    </p:animEffect>
                                    <p:set>
                                      <p:cBhvr>
                                        <p:cTn id="42" dur="1" fill="hold">
                                          <p:stCondLst>
                                            <p:cond delay="499"/>
                                          </p:stCondLst>
                                        </p:cTn>
                                        <p:tgtEl>
                                          <p:spTgt spid="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4">
                                            <p:txEl>
                                              <p:pRg st="0" end="0"/>
                                            </p:txEl>
                                          </p:spTgt>
                                        </p:tgtEl>
                                        <p:attrNameLst>
                                          <p:attrName>style.visibility</p:attrName>
                                        </p:attrNameLst>
                                      </p:cBhvr>
                                      <p:to>
                                        <p:strVal val="visible"/>
                                      </p:to>
                                    </p:set>
                                    <p:animEffect transition="in" filter="fade">
                                      <p:cBhvr>
                                        <p:cTn id="50" dur="500"/>
                                        <p:tgtEl>
                                          <p:spTgt spid="14">
                                            <p:txEl>
                                              <p:pRg st="0" end="0"/>
                                            </p:tx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4">
                                            <p:txEl>
                                              <p:pRg st="1" end="1"/>
                                            </p:txEl>
                                          </p:spTgt>
                                        </p:tgtEl>
                                        <p:attrNameLst>
                                          <p:attrName>style.visibility</p:attrName>
                                        </p:attrNameLst>
                                      </p:cBhvr>
                                      <p:to>
                                        <p:strVal val="visible"/>
                                      </p:to>
                                    </p:set>
                                    <p:animEffect transition="in" filter="fade">
                                      <p:cBhvr>
                                        <p:cTn id="53" dur="500"/>
                                        <p:tgtEl>
                                          <p:spTgt spid="14">
                                            <p:txEl>
                                              <p:pRg st="1" end="1"/>
                                            </p:txEl>
                                          </p:spTgt>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4">
                                            <p:txEl>
                                              <p:pRg st="2" end="2"/>
                                            </p:txEl>
                                          </p:spTgt>
                                        </p:tgtEl>
                                        <p:attrNameLst>
                                          <p:attrName>style.visibility</p:attrName>
                                        </p:attrNameLst>
                                      </p:cBhvr>
                                      <p:to>
                                        <p:strVal val="visible"/>
                                      </p:to>
                                    </p:set>
                                    <p:animEffect transition="in" filter="fade">
                                      <p:cBhvr>
                                        <p:cTn id="56" dur="500"/>
                                        <p:tgtEl>
                                          <p:spTgt spid="14">
                                            <p:txEl>
                                              <p:pRg st="2" end="2"/>
                                            </p:txEl>
                                          </p:spTgt>
                                        </p:tgtEl>
                                      </p:cBhvr>
                                    </p:animEffect>
                                  </p:childTnLst>
                                </p:cTn>
                              </p:par>
                              <p:par>
                                <p:cTn id="57" presetID="10" presetClass="exit" presetSubtype="0" fill="hold" grpId="1" nodeType="withEffect">
                                  <p:stCondLst>
                                    <p:cond delay="0"/>
                                  </p:stCondLst>
                                  <p:childTnLst>
                                    <p:animEffect transition="out" filter="fade">
                                      <p:cBhvr>
                                        <p:cTn id="58" dur="500"/>
                                        <p:tgtEl>
                                          <p:spTgt spid="6"/>
                                        </p:tgtEl>
                                      </p:cBhvr>
                                    </p:animEffect>
                                    <p:set>
                                      <p:cBhvr>
                                        <p:cTn id="59"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8" grpId="0" build="allAtOnce"/>
      <p:bldP spid="9" grpId="0" build="allAtOnce"/>
      <p:bldP spid="14"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944562"/>
          </a:xfrm>
        </p:spPr>
        <p:txBody>
          <a:bodyPr>
            <a:normAutofit fontScale="90000"/>
          </a:bodyPr>
          <a:lstStyle/>
          <a:p>
            <a:pPr algn="ctr"/>
            <a:r>
              <a:rPr lang="en-US" dirty="0" smtClean="0"/>
              <a:t>what is the </a:t>
            </a:r>
            <a:br>
              <a:rPr lang="en-US" dirty="0" smtClean="0"/>
            </a:br>
            <a:r>
              <a:rPr lang="en-US" dirty="0" smtClean="0"/>
              <a:t>Open Archival Information System?</a:t>
            </a:r>
            <a:endParaRPr lang="en-US" dirty="0"/>
          </a:p>
        </p:txBody>
      </p:sp>
      <p:sp>
        <p:nvSpPr>
          <p:cNvPr id="3" name="Content Placeholder 2"/>
          <p:cNvSpPr>
            <a:spLocks noGrp="1"/>
          </p:cNvSpPr>
          <p:nvPr>
            <p:ph sz="quarter" idx="1"/>
          </p:nvPr>
        </p:nvSpPr>
        <p:spPr>
          <a:xfrm>
            <a:off x="457200" y="1676400"/>
            <a:ext cx="7467600" cy="4797552"/>
          </a:xfrm>
        </p:spPr>
        <p:txBody>
          <a:bodyPr>
            <a:normAutofit/>
          </a:bodyPr>
          <a:lstStyle/>
          <a:p>
            <a:r>
              <a:rPr lang="en-US" dirty="0" smtClean="0"/>
              <a:t>It’s “Open” in the flexible sense of an outline, framework, or blueprint. </a:t>
            </a:r>
          </a:p>
          <a:p>
            <a:endParaRPr lang="en-US" sz="1000" dirty="0" smtClean="0"/>
          </a:p>
          <a:p>
            <a:r>
              <a:rPr lang="en-US" dirty="0" smtClean="0"/>
              <a:t>And an “Information System” in the sense of a comprehensive, integrated, and complex conceptual construct. </a:t>
            </a:r>
          </a:p>
          <a:p>
            <a:endParaRPr lang="en-US" sz="1000" dirty="0" smtClean="0"/>
          </a:p>
          <a:p>
            <a:r>
              <a:rPr lang="en-US" dirty="0" smtClean="0"/>
              <a:t>ISO 14721:2003</a:t>
            </a:r>
          </a:p>
          <a:p>
            <a:endParaRPr lang="en-US" sz="1000" dirty="0" smtClean="0"/>
          </a:p>
          <a:p>
            <a:r>
              <a:rPr lang="en-US" dirty="0" smtClean="0"/>
              <a:t>a collection of six high-level services, or functional components, that, taken together, fulfill the OAIS’s dual role of preserving and providing access to the information in its custody.</a:t>
            </a:r>
          </a:p>
          <a:p>
            <a:pPr>
              <a:buNone/>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lstStyle/>
          <a:p>
            <a:pPr algn="ctr"/>
            <a:r>
              <a:rPr lang="en-US" dirty="0" smtClean="0"/>
              <a:t>Six Core OAIS Requirements</a:t>
            </a:r>
            <a:endParaRPr lang="en-US" dirty="0"/>
          </a:p>
        </p:txBody>
      </p:sp>
      <p:sp>
        <p:nvSpPr>
          <p:cNvPr id="3" name="Content Placeholder 2"/>
          <p:cNvSpPr>
            <a:spLocks noGrp="1"/>
          </p:cNvSpPr>
          <p:nvPr>
            <p:ph sz="quarter" idx="1"/>
          </p:nvPr>
        </p:nvSpPr>
        <p:spPr>
          <a:xfrm>
            <a:off x="457200" y="1371600"/>
            <a:ext cx="7696200" cy="5105400"/>
          </a:xfrm>
        </p:spPr>
        <p:txBody>
          <a:bodyPr>
            <a:normAutofit lnSpcReduction="10000"/>
          </a:bodyPr>
          <a:lstStyle/>
          <a:p>
            <a:pPr marL="457200" indent="-457200">
              <a:buFont typeface="+mj-lt"/>
              <a:buAutoNum type="arabicPeriod"/>
            </a:pPr>
            <a:r>
              <a:rPr lang="en-US" dirty="0" smtClean="0"/>
              <a:t>Negotiate and accept appropriate information from Information Producers</a:t>
            </a:r>
          </a:p>
          <a:p>
            <a:pPr marL="457200" indent="-457200">
              <a:buFont typeface="+mj-lt"/>
              <a:buAutoNum type="arabicPeriod"/>
            </a:pPr>
            <a:r>
              <a:rPr lang="en-US" dirty="0" smtClean="0"/>
              <a:t>Obtain sufficient intellectual control of the information to ensure Long-term preservation</a:t>
            </a:r>
          </a:p>
          <a:p>
            <a:pPr marL="457200" indent="-457200">
              <a:buFont typeface="+mj-lt"/>
              <a:buAutoNum type="arabicPeriod"/>
            </a:pPr>
            <a:r>
              <a:rPr lang="en-US" dirty="0" smtClean="0"/>
              <a:t>Determine the scope of the Designated Community</a:t>
            </a:r>
          </a:p>
          <a:p>
            <a:pPr marL="457200" indent="-457200">
              <a:buFont typeface="+mj-lt"/>
              <a:buAutoNum type="arabicPeriod"/>
            </a:pPr>
            <a:r>
              <a:rPr lang="en-US" dirty="0" smtClean="0"/>
              <a:t>Ensure the information is understandable by the Designated Community without the assistance of the information producers </a:t>
            </a:r>
          </a:p>
          <a:p>
            <a:pPr marL="457200" indent="-457200">
              <a:buFont typeface="+mj-lt"/>
              <a:buAutoNum type="arabicPeriod"/>
            </a:pPr>
            <a:r>
              <a:rPr lang="en-US" dirty="0" smtClean="0"/>
              <a:t>Follow clearly documented policies &amp; procedures to ensure the information is preserved against all reasonable contingencies</a:t>
            </a:r>
          </a:p>
          <a:p>
            <a:pPr marL="457200" indent="-457200">
              <a:buFont typeface="+mj-lt"/>
              <a:buAutoNum type="arabicPeriod"/>
            </a:pPr>
            <a:r>
              <a:rPr lang="en-US" dirty="0" smtClean="0"/>
              <a:t>Make the information available to Designated Community</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447800"/>
          </a:xfrm>
        </p:spPr>
        <p:txBody>
          <a:bodyPr>
            <a:normAutofit/>
          </a:bodyPr>
          <a:lstStyle/>
          <a:p>
            <a:pPr algn="ctr"/>
            <a:r>
              <a:rPr lang="en-US" dirty="0" smtClean="0"/>
              <a:t>TDR and TRAC</a:t>
            </a:r>
            <a:br>
              <a:rPr lang="en-US" dirty="0" smtClean="0"/>
            </a:br>
            <a:r>
              <a:rPr lang="en-US" sz="2200" dirty="0" smtClean="0"/>
              <a:t>Trustworthy Repositories Audit &amp; Certification</a:t>
            </a:r>
            <a:endParaRPr lang="en-US" sz="2200" dirty="0"/>
          </a:p>
        </p:txBody>
      </p:sp>
      <p:sp>
        <p:nvSpPr>
          <p:cNvPr id="3" name="Content Placeholder 2"/>
          <p:cNvSpPr>
            <a:spLocks noGrp="1"/>
          </p:cNvSpPr>
          <p:nvPr>
            <p:ph sz="quarter" idx="1"/>
          </p:nvPr>
        </p:nvSpPr>
        <p:spPr>
          <a:xfrm>
            <a:off x="457200" y="1600200"/>
            <a:ext cx="7467600" cy="5105400"/>
          </a:xfrm>
        </p:spPr>
        <p:txBody>
          <a:bodyPr>
            <a:normAutofit fontScale="92500" lnSpcReduction="10000"/>
          </a:bodyPr>
          <a:lstStyle/>
          <a:p>
            <a:pPr>
              <a:buNone/>
            </a:pPr>
            <a:r>
              <a:rPr lang="en-US" dirty="0" smtClean="0"/>
              <a:t>Categories:</a:t>
            </a:r>
          </a:p>
          <a:p>
            <a:pPr marL="822960" lvl="1" indent="-457200">
              <a:buFont typeface="+mj-lt"/>
              <a:buAutoNum type="alphaUcPeriod"/>
            </a:pPr>
            <a:r>
              <a:rPr lang="en-US" dirty="0" smtClean="0"/>
              <a:t>Organizational Infrastructure</a:t>
            </a:r>
          </a:p>
          <a:p>
            <a:pPr marL="1074420" lvl="2" indent="-342900"/>
            <a:r>
              <a:rPr lang="en-US" dirty="0" smtClean="0"/>
              <a:t>Governance, organizational structure, staffing &amp; viability</a:t>
            </a:r>
          </a:p>
          <a:p>
            <a:pPr marL="1074420" lvl="2" indent="-342900"/>
            <a:r>
              <a:rPr lang="en-US" dirty="0" smtClean="0"/>
              <a:t>Procedural accountability &amp; policy framework</a:t>
            </a:r>
          </a:p>
          <a:p>
            <a:pPr marL="1074420" lvl="2" indent="-342900"/>
            <a:r>
              <a:rPr lang="en-US" dirty="0" smtClean="0"/>
              <a:t>Financial sustainability, contracts, licenses, &amp; liabilities</a:t>
            </a:r>
          </a:p>
          <a:p>
            <a:pPr marL="1074420" lvl="2" indent="-342900">
              <a:buFont typeface="+mj-lt"/>
              <a:buAutoNum type="alphaUcPeriod"/>
            </a:pPr>
            <a:endParaRPr lang="en-US" dirty="0" smtClean="0"/>
          </a:p>
          <a:p>
            <a:pPr marL="822960" lvl="1" indent="-457200">
              <a:buFont typeface="+mj-lt"/>
              <a:buAutoNum type="alphaUcPeriod"/>
            </a:pPr>
            <a:r>
              <a:rPr lang="en-US" dirty="0" smtClean="0"/>
              <a:t>Digital Object Management</a:t>
            </a:r>
          </a:p>
          <a:p>
            <a:pPr marL="1074420" lvl="2" indent="-342900"/>
            <a:r>
              <a:rPr lang="en-US" dirty="0" smtClean="0"/>
              <a:t>Ingest -- preservation strategies &amp; processing procedures</a:t>
            </a:r>
          </a:p>
          <a:p>
            <a:pPr marL="1074420" lvl="2" indent="-342900"/>
            <a:r>
              <a:rPr lang="en-US" dirty="0" smtClean="0"/>
              <a:t>Workflows, documentation, records, &amp; audit procedures</a:t>
            </a:r>
          </a:p>
          <a:p>
            <a:pPr marL="1074420" lvl="2" indent="-342900"/>
            <a:r>
              <a:rPr lang="en-US" dirty="0" smtClean="0"/>
              <a:t>Unique identifiers, metadata, &amp; verification testing</a:t>
            </a:r>
          </a:p>
          <a:p>
            <a:pPr marL="1074420" lvl="2" indent="-342900"/>
            <a:r>
              <a:rPr lang="en-US" dirty="0" smtClean="0"/>
              <a:t> preservation planning &amp; strategies</a:t>
            </a:r>
          </a:p>
          <a:p>
            <a:pPr marL="1074420" lvl="2" indent="-342900"/>
            <a:r>
              <a:rPr lang="en-US" dirty="0" smtClean="0"/>
              <a:t>Access policies &amp; designated community interaction</a:t>
            </a:r>
          </a:p>
          <a:p>
            <a:pPr marL="1074420" lvl="2" indent="-342900">
              <a:buFont typeface="+mj-lt"/>
              <a:buAutoNum type="alphaUcPeriod"/>
            </a:pPr>
            <a:endParaRPr lang="en-US" dirty="0" smtClean="0"/>
          </a:p>
          <a:p>
            <a:pPr marL="822960" lvl="1" indent="-457200">
              <a:buFont typeface="+mj-lt"/>
              <a:buAutoNum type="alphaUcPeriod"/>
            </a:pPr>
            <a:r>
              <a:rPr lang="en-US" dirty="0" smtClean="0"/>
              <a:t>Technologies, Technical Infrastructure, &amp; Security</a:t>
            </a:r>
          </a:p>
          <a:p>
            <a:pPr marL="1074420" lvl="2" indent="-342900"/>
            <a:r>
              <a:rPr lang="en-US" dirty="0" smtClean="0"/>
              <a:t>Software, updates, security </a:t>
            </a:r>
          </a:p>
          <a:p>
            <a:pPr marL="1074420" lvl="2" indent="-342900"/>
            <a:r>
              <a:rPr lang="en-US" dirty="0" smtClean="0"/>
              <a:t>Checksum error-checking </a:t>
            </a:r>
          </a:p>
          <a:p>
            <a:pPr marL="1074420" lvl="2" indent="-342900"/>
            <a:r>
              <a:rPr lang="en-US" dirty="0" smtClean="0"/>
              <a:t>Backups &amp; disaster recovery</a:t>
            </a:r>
          </a:p>
          <a:p>
            <a:pPr marL="1074420" lvl="2" indent="-342900">
              <a:buNone/>
            </a:pPr>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1189038"/>
          </a:xfrm>
        </p:spPr>
        <p:txBody>
          <a:bodyPr>
            <a:normAutofit/>
          </a:bodyPr>
          <a:lstStyle/>
          <a:p>
            <a:pPr algn="ctr"/>
            <a:r>
              <a:rPr lang="en-US" sz="3600" i="1" dirty="0" smtClean="0"/>
              <a:t>ISO 16363 </a:t>
            </a:r>
            <a:r>
              <a:rPr lang="en-US" i="1" dirty="0" smtClean="0"/>
              <a:t/>
            </a:r>
            <a:br>
              <a:rPr lang="en-US" i="1" dirty="0" smtClean="0"/>
            </a:br>
            <a:endParaRPr lang="en-US" dirty="0"/>
          </a:p>
        </p:txBody>
      </p:sp>
      <p:sp>
        <p:nvSpPr>
          <p:cNvPr id="3" name="Content Placeholder 2"/>
          <p:cNvSpPr>
            <a:spLocks noGrp="1"/>
          </p:cNvSpPr>
          <p:nvPr>
            <p:ph sz="quarter" idx="1"/>
          </p:nvPr>
        </p:nvSpPr>
        <p:spPr>
          <a:xfrm>
            <a:off x="457200" y="1295400"/>
            <a:ext cx="7848600" cy="5178552"/>
          </a:xfrm>
        </p:spPr>
        <p:txBody>
          <a:bodyPr>
            <a:normAutofit/>
          </a:bodyPr>
          <a:lstStyle/>
          <a:p>
            <a:r>
              <a:rPr lang="en-US" dirty="0" smtClean="0"/>
              <a:t>The standard is titled the </a:t>
            </a:r>
            <a:r>
              <a:rPr lang="en-US" i="1" dirty="0" smtClean="0"/>
              <a:t>Trusted Digital Repository</a:t>
            </a:r>
            <a:r>
              <a:rPr lang="en-US" dirty="0" smtClean="0"/>
              <a:t> (</a:t>
            </a:r>
            <a:r>
              <a:rPr lang="en-US" i="1" dirty="0" smtClean="0"/>
              <a:t>TDR</a:t>
            </a:r>
            <a:r>
              <a:rPr lang="en-US" dirty="0" smtClean="0"/>
              <a:t>) Checklist</a:t>
            </a:r>
          </a:p>
          <a:p>
            <a:endParaRPr lang="en-US" sz="1000" dirty="0" smtClean="0"/>
          </a:p>
          <a:p>
            <a:r>
              <a:rPr lang="en-US" dirty="0" smtClean="0"/>
              <a:t>Based upon the </a:t>
            </a:r>
            <a:r>
              <a:rPr lang="en-US" i="1" dirty="0" smtClean="0"/>
              <a:t>Trusted Digital Repositories and Audit Checklist</a:t>
            </a:r>
            <a:r>
              <a:rPr lang="en-US" dirty="0" smtClean="0"/>
              <a:t> (TRAC) </a:t>
            </a:r>
          </a:p>
          <a:p>
            <a:endParaRPr lang="en-US" sz="1000" dirty="0" smtClean="0"/>
          </a:p>
          <a:p>
            <a:r>
              <a:rPr lang="en-US" dirty="0" smtClean="0"/>
              <a:t>CCSDS publication (Magenta Book) Sep. 2011</a:t>
            </a:r>
          </a:p>
          <a:p>
            <a:pPr lvl="1">
              <a:buNone/>
            </a:pPr>
            <a:r>
              <a:rPr lang="en-US" sz="2000" dirty="0" smtClean="0"/>
              <a:t>(The Consultative Committee for Space Data Systems)</a:t>
            </a:r>
          </a:p>
          <a:p>
            <a:endParaRPr lang="en-US" sz="1000" dirty="0" smtClean="0"/>
          </a:p>
          <a:p>
            <a:r>
              <a:rPr lang="en-US" dirty="0" smtClean="0"/>
              <a:t>ISO approved standard for publication in Mar. 2012</a:t>
            </a:r>
          </a:p>
          <a:p>
            <a:endParaRPr lang="en-US" sz="1000" dirty="0" smtClean="0"/>
          </a:p>
          <a:p>
            <a:r>
              <a:rPr lang="en-US" dirty="0" smtClean="0"/>
              <a:t>working group also wrote and submitted ISO 16919, entitled, </a:t>
            </a:r>
            <a:r>
              <a:rPr lang="en-US" i="1" dirty="0" smtClean="0"/>
              <a:t>Requirements for Bodies providing Audit and Certification</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Basic Requirements of Digital Preservation </a:t>
            </a:r>
            <a:endParaRPr lang="en-US" sz="2400" dirty="0"/>
          </a:p>
        </p:txBody>
      </p:sp>
      <p:sp>
        <p:nvSpPr>
          <p:cNvPr id="3" name="Content Placeholder 2"/>
          <p:cNvSpPr>
            <a:spLocks noGrp="1"/>
          </p:cNvSpPr>
          <p:nvPr>
            <p:ph sz="quarter" idx="1"/>
          </p:nvPr>
        </p:nvSpPr>
        <p:spPr/>
        <p:txBody>
          <a:bodyPr>
            <a:normAutofit fontScale="92500" lnSpcReduction="10000"/>
          </a:bodyPr>
          <a:lstStyle/>
          <a:p>
            <a:r>
              <a:rPr lang="en-US" dirty="0" smtClean="0"/>
              <a:t>The more copies the safer</a:t>
            </a:r>
          </a:p>
          <a:p>
            <a:pPr lvl="1"/>
            <a:r>
              <a:rPr lang="en-US" dirty="0" smtClean="0"/>
              <a:t>Replicate data on multiple storage systems</a:t>
            </a:r>
          </a:p>
          <a:p>
            <a:pPr lvl="1">
              <a:buNone/>
            </a:pPr>
            <a:endParaRPr lang="en-US" sz="1000" dirty="0" smtClean="0"/>
          </a:p>
          <a:p>
            <a:r>
              <a:rPr lang="en-US" dirty="0" smtClean="0"/>
              <a:t>The more independent the copies the safer</a:t>
            </a:r>
          </a:p>
          <a:p>
            <a:pPr lvl="1"/>
            <a:r>
              <a:rPr lang="en-US" dirty="0" smtClean="0"/>
              <a:t>Save in different geological locations</a:t>
            </a:r>
          </a:p>
          <a:p>
            <a:pPr lvl="1"/>
            <a:r>
              <a:rPr lang="en-US" dirty="0" smtClean="0"/>
              <a:t>Save on different technology system types  </a:t>
            </a:r>
          </a:p>
          <a:p>
            <a:pPr lvl="1">
              <a:buNone/>
            </a:pPr>
            <a:endParaRPr lang="en-US" sz="1000" dirty="0" smtClean="0"/>
          </a:p>
          <a:p>
            <a:r>
              <a:rPr lang="en-US" dirty="0" smtClean="0"/>
              <a:t>The more frequently the copies are audited by checksum error checking the safer</a:t>
            </a:r>
          </a:p>
          <a:p>
            <a:pPr lvl="1"/>
            <a:r>
              <a:rPr lang="en-US" dirty="0" smtClean="0"/>
              <a:t>Audit or scrub the replicas to detect damage, and repair by overwriting the bad copy with a good copy</a:t>
            </a:r>
          </a:p>
          <a:p>
            <a:pPr lvl="1">
              <a:buNone/>
            </a:pPr>
            <a:endParaRPr lang="en-US" sz="1300" dirty="0" smtClean="0"/>
          </a:p>
          <a:p>
            <a:pPr lvl="1">
              <a:buNone/>
            </a:pPr>
            <a:r>
              <a:rPr lang="en-US" sz="2000" dirty="0" smtClean="0"/>
              <a:t>			                          David S. H. Rosenthal</a:t>
            </a:r>
          </a:p>
          <a:p>
            <a:pPr lvl="1">
              <a:buNone/>
            </a:pPr>
            <a:endParaRPr lang="en-US" sz="900" dirty="0" smtClean="0"/>
          </a:p>
          <a:p>
            <a:pPr lvl="1">
              <a:buNone/>
            </a:pPr>
            <a:r>
              <a:rPr lang="en-US" sz="2000" dirty="0" smtClean="0"/>
              <a:t> </a:t>
            </a:r>
            <a:r>
              <a:rPr lang="en-US" sz="1700" dirty="0" smtClean="0"/>
              <a:t>“Bit Preservation: A Solved Problem.” </a:t>
            </a:r>
            <a:r>
              <a:rPr lang="en-US" sz="1700" i="1" dirty="0" smtClean="0"/>
              <a:t>International Journal of Digital </a:t>
            </a:r>
            <a:r>
              <a:rPr lang="en-US" sz="1700" i="1" dirty="0" err="1" smtClean="0"/>
              <a:t>Curation</a:t>
            </a:r>
            <a:r>
              <a:rPr lang="en-US" sz="1700" i="1" dirty="0" smtClean="0"/>
              <a:t>. </a:t>
            </a:r>
            <a:r>
              <a:rPr lang="en-US" sz="1700" dirty="0" smtClean="0"/>
              <a:t>1.5 (2010)</a:t>
            </a:r>
          </a:p>
          <a:p>
            <a:pPr lvl="1">
              <a:buNone/>
            </a:pPr>
            <a:endParaRPr lang="en-US" sz="1700" i="1"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pPr algn="ctr"/>
            <a:r>
              <a:rPr lang="en-US" dirty="0" smtClean="0"/>
              <a:t>SIP to AIP</a:t>
            </a:r>
            <a:endParaRPr lang="en-US" dirty="0"/>
          </a:p>
        </p:txBody>
      </p:sp>
      <p:sp>
        <p:nvSpPr>
          <p:cNvPr id="3" name="Content Placeholder 2"/>
          <p:cNvSpPr>
            <a:spLocks noGrp="1"/>
          </p:cNvSpPr>
          <p:nvPr>
            <p:ph sz="quarter" idx="1"/>
          </p:nvPr>
        </p:nvSpPr>
        <p:spPr>
          <a:xfrm>
            <a:off x="457200" y="990600"/>
            <a:ext cx="7467600" cy="5483352"/>
          </a:xfrm>
        </p:spPr>
        <p:txBody>
          <a:bodyPr>
            <a:normAutofit/>
          </a:bodyPr>
          <a:lstStyle/>
          <a:p>
            <a:pPr lvl="1"/>
            <a:r>
              <a:rPr lang="en-US" dirty="0" smtClean="0"/>
              <a:t>Save and maintain at least one copy of file kept exactly as is in it’s original file format</a:t>
            </a:r>
          </a:p>
          <a:p>
            <a:pPr lvl="1"/>
            <a:endParaRPr lang="en-US" sz="800" dirty="0" smtClean="0"/>
          </a:p>
          <a:p>
            <a:pPr lvl="1"/>
            <a:r>
              <a:rPr lang="en-US" dirty="0" smtClean="0"/>
              <a:t>Convert copy for public use to PDF or JPEG</a:t>
            </a:r>
          </a:p>
          <a:p>
            <a:pPr lvl="1"/>
            <a:endParaRPr lang="en-US" sz="800" dirty="0" smtClean="0"/>
          </a:p>
          <a:p>
            <a:pPr lvl="1"/>
            <a:r>
              <a:rPr lang="en-US" dirty="0" smtClean="0"/>
              <a:t>Plan to migrate use copy as format changes</a:t>
            </a:r>
          </a:p>
          <a:p>
            <a:pPr lvl="1"/>
            <a:endParaRPr lang="en-US" sz="800" dirty="0" smtClean="0"/>
          </a:p>
          <a:p>
            <a:pPr lvl="1"/>
            <a:r>
              <a:rPr lang="en-US" dirty="0" smtClean="0"/>
              <a:t>Normalize copy to preservation format if necessary</a:t>
            </a:r>
          </a:p>
          <a:p>
            <a:pPr lvl="2"/>
            <a:r>
              <a:rPr lang="en-US" dirty="0" smtClean="0"/>
              <a:t>Word doc to PDF/A1b</a:t>
            </a:r>
          </a:p>
          <a:p>
            <a:pPr lvl="2"/>
            <a:endParaRPr lang="en-US" sz="800" dirty="0" smtClean="0"/>
          </a:p>
          <a:p>
            <a:pPr lvl="1"/>
            <a:r>
              <a:rPr lang="en-US" dirty="0" smtClean="0"/>
              <a:t>Possibly migrate copy of Word doc as format changes</a:t>
            </a:r>
          </a:p>
          <a:p>
            <a:pPr lvl="1"/>
            <a:endParaRPr lang="en-US" sz="800" dirty="0" smtClean="0"/>
          </a:p>
          <a:p>
            <a:pPr lvl="1"/>
            <a:r>
              <a:rPr lang="en-US" dirty="0" smtClean="0"/>
              <a:t>Dublin Core descriptive record and maybe a MODS record also in XML</a:t>
            </a:r>
          </a:p>
          <a:p>
            <a:pPr lvl="1"/>
            <a:endParaRPr lang="en-US" sz="800" dirty="0" smtClean="0"/>
          </a:p>
          <a:p>
            <a:pPr lvl="1"/>
            <a:r>
              <a:rPr lang="en-US" dirty="0" smtClean="0"/>
              <a:t>PREMIS record in XML – preservation metadata</a:t>
            </a:r>
            <a:endParaRPr lang="en-US" sz="800" dirty="0" smtClean="0"/>
          </a:p>
          <a:p>
            <a:pPr lvl="1"/>
            <a:endParaRPr lang="en-US" sz="800" dirty="0" smtClean="0"/>
          </a:p>
          <a:p>
            <a:pPr lvl="1"/>
            <a:r>
              <a:rPr lang="en-US" dirty="0" smtClean="0"/>
              <a:t>METS record in XML – structural metadata</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normAutofit/>
          </a:bodyPr>
          <a:lstStyle/>
          <a:p>
            <a:r>
              <a:rPr lang="en-US" dirty="0" smtClean="0"/>
              <a:t>So what are some options?</a:t>
            </a:r>
            <a:endParaRPr lang="en-US" dirty="0"/>
          </a:p>
        </p:txBody>
      </p:sp>
      <p:sp>
        <p:nvSpPr>
          <p:cNvPr id="3" name="Content Placeholder 2"/>
          <p:cNvSpPr>
            <a:spLocks noGrp="1"/>
          </p:cNvSpPr>
          <p:nvPr>
            <p:ph sz="quarter" idx="1"/>
          </p:nvPr>
        </p:nvSpPr>
        <p:spPr/>
        <p:txBody>
          <a:bodyPr>
            <a:normAutofit/>
          </a:bodyPr>
          <a:lstStyle/>
          <a:p>
            <a:r>
              <a:rPr lang="en-US" sz="4800" dirty="0" err="1" smtClean="0"/>
              <a:t>DuraCloud</a:t>
            </a:r>
            <a:endParaRPr lang="en-US" sz="4800" dirty="0" smtClean="0"/>
          </a:p>
          <a:p>
            <a:endParaRPr lang="en-US" sz="1000" dirty="0" smtClean="0"/>
          </a:p>
          <a:p>
            <a:r>
              <a:rPr lang="en-US" sz="4800" dirty="0" smtClean="0"/>
              <a:t>LOCKSS</a:t>
            </a:r>
          </a:p>
          <a:p>
            <a:endParaRPr lang="en-US" sz="1000" dirty="0" smtClean="0"/>
          </a:p>
          <a:p>
            <a:r>
              <a:rPr lang="en-US" sz="4800" dirty="0" err="1" smtClean="0"/>
              <a:t>Dspace</a:t>
            </a:r>
            <a:endParaRPr lang="en-US" sz="4800" dirty="0" smtClean="0"/>
          </a:p>
          <a:p>
            <a:endParaRPr lang="en-US" sz="1000" dirty="0" smtClean="0"/>
          </a:p>
          <a:p>
            <a:r>
              <a:rPr lang="en-US" sz="4800" dirty="0" err="1" smtClean="0"/>
              <a:t>Archivematica</a:t>
            </a:r>
            <a:endParaRPr lang="en-US" sz="4800" dirty="0" smtClean="0"/>
          </a:p>
          <a:p>
            <a:endParaRPr lang="en-US" sz="3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sz="quarter" idx="1"/>
          </p:nvPr>
        </p:nvPicPr>
        <p:blipFill>
          <a:blip r:embed="rId2" cstate="print"/>
          <a:srcRect/>
          <a:stretch>
            <a:fillRect/>
          </a:stretch>
        </p:blipFill>
        <p:spPr bwMode="auto">
          <a:xfrm>
            <a:off x="990600" y="228600"/>
            <a:ext cx="6324599" cy="6245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fontScale="92500" lnSpcReduction="10000"/>
          </a:bodyPr>
          <a:lstStyle/>
          <a:p>
            <a:endParaRPr lang="en-US" dirty="0" smtClean="0"/>
          </a:p>
          <a:p>
            <a:r>
              <a:rPr lang="en-US" dirty="0" smtClean="0"/>
              <a:t>Began development 1991 (beta release 2001)</a:t>
            </a:r>
          </a:p>
          <a:p>
            <a:r>
              <a:rPr lang="en-US" dirty="0" smtClean="0"/>
              <a:t>Still managed out of Stanford</a:t>
            </a:r>
          </a:p>
          <a:p>
            <a:r>
              <a:rPr lang="en-US" dirty="0" smtClean="0"/>
              <a:t>Global LOCKSS hosted at Stanford </a:t>
            </a:r>
          </a:p>
          <a:p>
            <a:r>
              <a:rPr lang="en-US" dirty="0" smtClean="0"/>
              <a:t> </a:t>
            </a:r>
            <a:r>
              <a:rPr lang="en-US" b="1" dirty="0" smtClean="0"/>
              <a:t>Private LOCKSS Networks</a:t>
            </a:r>
            <a:r>
              <a:rPr lang="en-US" dirty="0" smtClean="0"/>
              <a:t> (PLN) to preserve manuscript and image collections, data sets, etc.</a:t>
            </a:r>
          </a:p>
          <a:p>
            <a:r>
              <a:rPr lang="en-US" dirty="0" smtClean="0"/>
              <a:t>Example is </a:t>
            </a:r>
            <a:r>
              <a:rPr lang="en-US" dirty="0" err="1" smtClean="0"/>
              <a:t>MetaArchive</a:t>
            </a:r>
            <a:r>
              <a:rPr lang="en-US" dirty="0" smtClean="0"/>
              <a:t> Cooperative </a:t>
            </a:r>
          </a:p>
          <a:p>
            <a:pPr lvl="1"/>
            <a:r>
              <a:rPr lang="en-US" dirty="0" smtClean="0"/>
              <a:t>First year server purchase $4,600</a:t>
            </a:r>
          </a:p>
          <a:p>
            <a:pPr lvl="1"/>
            <a:r>
              <a:rPr lang="en-US" dirty="0" smtClean="0"/>
              <a:t>$1 /GB/year + $5,500 or $3,00 annual membership</a:t>
            </a:r>
          </a:p>
          <a:p>
            <a:pPr lvl="1"/>
            <a:r>
              <a:rPr lang="en-US" dirty="0" smtClean="0"/>
              <a:t>1 TB = $24,100 for 3 years for sustaining member </a:t>
            </a:r>
          </a:p>
          <a:p>
            <a:pPr lvl="1"/>
            <a:r>
              <a:rPr lang="en-US" dirty="0" smtClean="0"/>
              <a:t>Good example of a TRAC audit report (PDF available)</a:t>
            </a:r>
          </a:p>
          <a:p>
            <a:r>
              <a:rPr lang="en-US" dirty="0" smtClean="0"/>
              <a:t>At least 6 nodes (so 6 copies)</a:t>
            </a:r>
          </a:p>
          <a:p>
            <a:r>
              <a:rPr lang="en-US" dirty="0" smtClean="0"/>
              <a:t>Maintain storage server</a:t>
            </a:r>
          </a:p>
          <a:p>
            <a:endParaRPr lang="en-US" dirty="0"/>
          </a:p>
        </p:txBody>
      </p:sp>
      <p:pic>
        <p:nvPicPr>
          <p:cNvPr id="4" name="Picture 4" descr="http://www.dlib.org/dlib/june01/reich/LOCKSS_logo_2'.gif"/>
          <p:cNvPicPr>
            <a:picLocks noChangeAspect="1" noChangeArrowheads="1"/>
          </p:cNvPicPr>
          <p:nvPr/>
        </p:nvPicPr>
        <p:blipFill>
          <a:blip r:embed="rId2" cstate="print"/>
          <a:srcRect/>
          <a:stretch>
            <a:fillRect/>
          </a:stretch>
        </p:blipFill>
        <p:spPr bwMode="auto">
          <a:xfrm>
            <a:off x="990600" y="0"/>
            <a:ext cx="2057400" cy="2057401"/>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219200"/>
            <a:ext cx="8229600" cy="4525963"/>
          </a:xfrm>
        </p:spPr>
        <p:txBody>
          <a:bodyPr>
            <a:normAutofit fontScale="77500" lnSpcReduction="20000"/>
          </a:bodyPr>
          <a:lstStyle/>
          <a:p>
            <a:pPr>
              <a:buNone/>
            </a:pPr>
            <a:r>
              <a:rPr lang="en-US" sz="4000" dirty="0" smtClean="0"/>
              <a:t>Joseph Fisher</a:t>
            </a:r>
          </a:p>
          <a:p>
            <a:pPr>
              <a:buNone/>
            </a:pPr>
            <a:endParaRPr lang="en-US" sz="1400" dirty="0" smtClean="0"/>
          </a:p>
          <a:p>
            <a:pPr>
              <a:buNone/>
            </a:pPr>
            <a:r>
              <a:rPr lang="en-US" b="1" dirty="0" smtClean="0"/>
              <a:t>Database Management Librarian @ UMass Lowell</a:t>
            </a:r>
          </a:p>
          <a:p>
            <a:pPr>
              <a:buNone/>
            </a:pPr>
            <a:endParaRPr lang="en-US" sz="1300" b="1" dirty="0" smtClean="0"/>
          </a:p>
          <a:p>
            <a:pPr lvl="1">
              <a:buFont typeface="Wingdings" pitchFamily="2" charset="2"/>
              <a:buChar char="Ø"/>
            </a:pPr>
            <a:r>
              <a:rPr lang="en-US" sz="2600" dirty="0" smtClean="0"/>
              <a:t>Electronic Resources</a:t>
            </a:r>
          </a:p>
          <a:p>
            <a:pPr lvl="1">
              <a:buNone/>
            </a:pPr>
            <a:endParaRPr lang="en-US" sz="1700" dirty="0" smtClean="0"/>
          </a:p>
          <a:p>
            <a:pPr lvl="1">
              <a:buFont typeface="Wingdings" pitchFamily="2" charset="2"/>
              <a:buChar char="Ø"/>
            </a:pPr>
            <a:r>
              <a:rPr lang="en-US" sz="2600" dirty="0" smtClean="0"/>
              <a:t>Digitization Projects</a:t>
            </a:r>
          </a:p>
          <a:p>
            <a:pPr lvl="2">
              <a:buFont typeface="Wingdings" pitchFamily="2" charset="2"/>
              <a:buChar char="Ø"/>
            </a:pPr>
            <a:r>
              <a:rPr lang="en-US" sz="1900" dirty="0" smtClean="0"/>
              <a:t>MBLC ILS grant to digitize the Paul E. Tsongas Congressional Papers</a:t>
            </a:r>
          </a:p>
          <a:p>
            <a:pPr lvl="3">
              <a:buFont typeface="Wingdings" pitchFamily="2" charset="2"/>
              <a:buChar char="Ø"/>
            </a:pPr>
            <a:r>
              <a:rPr lang="en-US" sz="1900" dirty="0" smtClean="0"/>
              <a:t>Additionally included Lowell Historical Building Surveys</a:t>
            </a:r>
          </a:p>
          <a:p>
            <a:pPr lvl="2">
              <a:buFont typeface="Wingdings" pitchFamily="2" charset="2"/>
              <a:buChar char="Ø"/>
            </a:pPr>
            <a:r>
              <a:rPr lang="en-US" sz="1900" dirty="0" smtClean="0"/>
              <a:t>Current proposal to digitize Tewksbury Almshouse records</a:t>
            </a:r>
          </a:p>
          <a:p>
            <a:pPr lvl="2">
              <a:buNone/>
            </a:pPr>
            <a:endParaRPr lang="en-US" sz="1700" dirty="0" smtClean="0"/>
          </a:p>
          <a:p>
            <a:pPr lvl="1">
              <a:buFont typeface="Wingdings" pitchFamily="2" charset="2"/>
              <a:buChar char="Ø"/>
            </a:pPr>
            <a:r>
              <a:rPr lang="en-US" sz="2600" dirty="0" smtClean="0"/>
              <a:t>Digital Commons repository</a:t>
            </a:r>
          </a:p>
          <a:p>
            <a:pPr lvl="1">
              <a:buFont typeface="Wingdings" pitchFamily="2" charset="2"/>
              <a:buChar char="Ø"/>
            </a:pPr>
            <a:endParaRPr lang="en-US" sz="2400" dirty="0" smtClean="0"/>
          </a:p>
          <a:p>
            <a:pPr lvl="1">
              <a:buFont typeface="Wingdings" pitchFamily="2" charset="2"/>
              <a:buChar char="Ø"/>
            </a:pPr>
            <a:r>
              <a:rPr lang="en-US" sz="2600" dirty="0" smtClean="0"/>
              <a:t>Digital Scholarly Services – NSF data management planning</a:t>
            </a:r>
            <a:endParaRPr lang="en-US" sz="2600" dirty="0"/>
          </a:p>
          <a:p>
            <a:pPr>
              <a:buNone/>
            </a:pPr>
            <a:endParaRPr lang="en-US" sz="2800" dirty="0" smtClean="0"/>
          </a:p>
          <a:p>
            <a:pPr>
              <a:buNone/>
            </a:pPr>
            <a:r>
              <a:rPr lang="en-US" sz="2800" dirty="0" smtClean="0"/>
              <a:t>Vice President Digital Commonwealth </a:t>
            </a:r>
          </a:p>
          <a:p>
            <a:endParaRPr lang="en-US" sz="28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68362"/>
          </a:xfrm>
        </p:spPr>
        <p:txBody>
          <a:bodyPr>
            <a:normAutofit/>
          </a:bodyPr>
          <a:lstStyle/>
          <a:p>
            <a:pPr algn="ctr"/>
            <a:r>
              <a:rPr lang="en-US" sz="4800" dirty="0" err="1" smtClean="0"/>
              <a:t>DSpace</a:t>
            </a:r>
            <a:r>
              <a:rPr lang="en-US" sz="4800" dirty="0" smtClean="0"/>
              <a:t> </a:t>
            </a:r>
            <a:endParaRPr lang="en-US" sz="4800" dirty="0"/>
          </a:p>
        </p:txBody>
      </p:sp>
      <p:sp>
        <p:nvSpPr>
          <p:cNvPr id="3" name="Content Placeholder 2"/>
          <p:cNvSpPr>
            <a:spLocks noGrp="1"/>
          </p:cNvSpPr>
          <p:nvPr>
            <p:ph sz="quarter" idx="1"/>
          </p:nvPr>
        </p:nvSpPr>
        <p:spPr>
          <a:xfrm>
            <a:off x="457200" y="1371600"/>
            <a:ext cx="7467600" cy="5102352"/>
          </a:xfrm>
        </p:spPr>
        <p:txBody>
          <a:bodyPr>
            <a:normAutofit lnSpcReduction="10000"/>
          </a:bodyPr>
          <a:lstStyle/>
          <a:p>
            <a:r>
              <a:rPr lang="en-US" dirty="0" smtClean="0"/>
              <a:t>HP-MIT Libraries Alliance (2002)</a:t>
            </a:r>
          </a:p>
          <a:p>
            <a:endParaRPr lang="en-US" sz="800" dirty="0" smtClean="0"/>
          </a:p>
          <a:p>
            <a:r>
              <a:rPr lang="en-US" dirty="0" err="1" smtClean="0"/>
              <a:t>DuraSpace</a:t>
            </a:r>
            <a:r>
              <a:rPr lang="en-US" dirty="0" smtClean="0"/>
              <a:t> (2009)</a:t>
            </a:r>
          </a:p>
          <a:p>
            <a:endParaRPr lang="en-US" sz="800" dirty="0" smtClean="0"/>
          </a:p>
          <a:p>
            <a:r>
              <a:rPr lang="en-US" dirty="0" smtClean="0"/>
              <a:t>Current version 1.8.2 (24 Feb. 2012)</a:t>
            </a:r>
          </a:p>
          <a:p>
            <a:endParaRPr lang="en-US" sz="800" dirty="0" smtClean="0"/>
          </a:p>
          <a:p>
            <a:r>
              <a:rPr lang="en-US" dirty="0" smtClean="0"/>
              <a:t>Linux / Windows (Java)</a:t>
            </a:r>
          </a:p>
          <a:p>
            <a:endParaRPr lang="en-US" sz="800" dirty="0" smtClean="0"/>
          </a:p>
          <a:p>
            <a:r>
              <a:rPr lang="en-US" dirty="0" smtClean="0"/>
              <a:t>“</a:t>
            </a:r>
            <a:r>
              <a:rPr lang="en-US" dirty="0" err="1" smtClean="0"/>
              <a:t>DSpace</a:t>
            </a:r>
            <a:r>
              <a:rPr lang="en-US" dirty="0" smtClean="0"/>
              <a:t> preserves and enables easy and open access to all types of digital content including text, images, moving images, mpegs and data sets.”</a:t>
            </a:r>
          </a:p>
          <a:p>
            <a:endParaRPr lang="en-US" sz="900" dirty="0" smtClean="0"/>
          </a:p>
          <a:p>
            <a:r>
              <a:rPr lang="en-US" dirty="0" smtClean="0"/>
              <a:t>Beginning with 1.7 (Dec. 2010) began adding significant digital </a:t>
            </a:r>
            <a:r>
              <a:rPr lang="en-US" dirty="0" err="1" smtClean="0"/>
              <a:t>curation</a:t>
            </a:r>
            <a:r>
              <a:rPr lang="en-US" dirty="0" smtClean="0"/>
              <a:t> functionalities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914400"/>
          </a:xfrm>
        </p:spPr>
        <p:txBody>
          <a:bodyPr>
            <a:normAutofit/>
          </a:bodyPr>
          <a:lstStyle/>
          <a:p>
            <a:pPr algn="ctr"/>
            <a:r>
              <a:rPr lang="en-US" sz="4800" dirty="0" err="1" smtClean="0"/>
              <a:t>DSpace</a:t>
            </a:r>
            <a:r>
              <a:rPr lang="en-US" sz="4800" dirty="0" smtClean="0"/>
              <a:t> Development</a:t>
            </a:r>
            <a:endParaRPr lang="en-US" sz="4800" dirty="0"/>
          </a:p>
        </p:txBody>
      </p:sp>
      <p:sp>
        <p:nvSpPr>
          <p:cNvPr id="3" name="Content Placeholder 2"/>
          <p:cNvSpPr>
            <a:spLocks noGrp="1"/>
          </p:cNvSpPr>
          <p:nvPr>
            <p:ph sz="quarter" idx="1"/>
          </p:nvPr>
        </p:nvSpPr>
        <p:spPr>
          <a:xfrm>
            <a:off x="457200" y="914400"/>
            <a:ext cx="7848600" cy="5791200"/>
          </a:xfrm>
        </p:spPr>
        <p:txBody>
          <a:bodyPr>
            <a:normAutofit fontScale="92500" lnSpcReduction="10000"/>
          </a:bodyPr>
          <a:lstStyle/>
          <a:p>
            <a:r>
              <a:rPr lang="en-US" dirty="0" smtClean="0"/>
              <a:t>1.7.0 released 17 Dec. 2010</a:t>
            </a:r>
          </a:p>
          <a:p>
            <a:pPr lvl="1"/>
            <a:r>
              <a:rPr lang="en-US" dirty="0" smtClean="0"/>
              <a:t>Discovery – enables faceted searching</a:t>
            </a:r>
          </a:p>
          <a:p>
            <a:pPr lvl="1"/>
            <a:r>
              <a:rPr lang="en-US" dirty="0" smtClean="0"/>
              <a:t>AIP backup and restore – </a:t>
            </a:r>
            <a:r>
              <a:rPr lang="en-US" dirty="0" err="1" smtClean="0"/>
              <a:t>Duracloud</a:t>
            </a:r>
            <a:r>
              <a:rPr lang="en-US" dirty="0" smtClean="0"/>
              <a:t> integration</a:t>
            </a:r>
          </a:p>
          <a:p>
            <a:pPr lvl="2"/>
            <a:r>
              <a:rPr lang="en-US" dirty="0" smtClean="0"/>
              <a:t>Export/import entire hierarchy, community, or collection</a:t>
            </a:r>
          </a:p>
          <a:p>
            <a:pPr lvl="1"/>
            <a:r>
              <a:rPr lang="en-US" dirty="0" err="1" smtClean="0"/>
              <a:t>Curation</a:t>
            </a:r>
            <a:r>
              <a:rPr lang="en-US" dirty="0" smtClean="0"/>
              <a:t> System (CS)</a:t>
            </a:r>
          </a:p>
          <a:p>
            <a:pPr lvl="2"/>
            <a:r>
              <a:rPr lang="en-US" dirty="0" smtClean="0"/>
              <a:t>Profile collection based on format type</a:t>
            </a:r>
          </a:p>
          <a:p>
            <a:pPr lvl="2"/>
            <a:r>
              <a:rPr lang="en-US" dirty="0" smtClean="0"/>
              <a:t>Check that required metadata fields are present</a:t>
            </a:r>
          </a:p>
          <a:p>
            <a:pPr lvl="2"/>
            <a:r>
              <a:rPr lang="en-US" dirty="0" smtClean="0"/>
              <a:t>Enhance/replace/normalize an item’s metadata or content</a:t>
            </a:r>
          </a:p>
          <a:p>
            <a:pPr lvl="2"/>
            <a:r>
              <a:rPr lang="en-US" dirty="0" smtClean="0"/>
              <a:t>Checksum checker</a:t>
            </a:r>
          </a:p>
          <a:p>
            <a:r>
              <a:rPr lang="en-US" dirty="0" smtClean="0"/>
              <a:t>1.8.0 released 4 Nov 2011</a:t>
            </a:r>
          </a:p>
          <a:p>
            <a:pPr lvl="1"/>
            <a:r>
              <a:rPr lang="en-US" dirty="0" smtClean="0"/>
              <a:t>Bulk metadata editing</a:t>
            </a:r>
          </a:p>
          <a:p>
            <a:pPr lvl="1"/>
            <a:r>
              <a:rPr lang="en-US" dirty="0" smtClean="0"/>
              <a:t> SWORD client – push content to other SWORD repositories</a:t>
            </a:r>
          </a:p>
          <a:p>
            <a:pPr lvl="1"/>
            <a:r>
              <a:rPr lang="en-US" dirty="0" smtClean="0"/>
              <a:t>Rewrite Creative Commons license</a:t>
            </a:r>
          </a:p>
          <a:p>
            <a:pPr lvl="1"/>
            <a:r>
              <a:rPr lang="en-US" dirty="0" smtClean="0"/>
              <a:t>Virus checking during submission</a:t>
            </a:r>
          </a:p>
          <a:p>
            <a:r>
              <a:rPr lang="en-US" dirty="0" smtClean="0"/>
              <a:t>3.0 projected Oct/Nov 2012</a:t>
            </a:r>
          </a:p>
          <a:p>
            <a:pPr lvl="1"/>
            <a:r>
              <a:rPr lang="en-US" dirty="0" smtClean="0"/>
              <a:t>Version number scheme changing to 2 digits </a:t>
            </a:r>
          </a:p>
          <a:p>
            <a:pPr lvl="2"/>
            <a:r>
              <a:rPr lang="en-US" dirty="0" smtClean="0"/>
              <a:t>Major release increments 1</a:t>
            </a:r>
            <a:r>
              <a:rPr lang="en-US" baseline="30000" dirty="0" smtClean="0"/>
              <a:t>st</a:t>
            </a:r>
            <a:r>
              <a:rPr lang="en-US" dirty="0" smtClean="0"/>
              <a:t> digit &amp; bug fixes 2</a:t>
            </a:r>
            <a:r>
              <a:rPr lang="en-US" baseline="30000" dirty="0" smtClean="0"/>
              <a:t>nd</a:t>
            </a:r>
            <a:r>
              <a:rPr lang="en-US" dirty="0" smtClean="0"/>
              <a:t> digit</a:t>
            </a:r>
          </a:p>
          <a:p>
            <a:pPr lvl="2"/>
            <a:r>
              <a:rPr lang="en-US" dirty="0" smtClean="0"/>
              <a:t>Item-level versioning – features from Dryad Project</a:t>
            </a:r>
          </a:p>
          <a:p>
            <a:endParaRPr lang="en-US" dirty="0" smtClean="0"/>
          </a:p>
          <a:p>
            <a:endParaRPr lang="en-US" dirty="0" smtClean="0"/>
          </a:p>
          <a:p>
            <a:pPr lvl="1"/>
            <a:endParaRPr 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err="1" smtClean="0"/>
              <a:t>DSpace</a:t>
            </a:r>
            <a:r>
              <a:rPr lang="en-US" sz="4000" dirty="0" smtClean="0"/>
              <a:t> Installation</a:t>
            </a:r>
            <a:endParaRPr lang="en-US" sz="4000" dirty="0"/>
          </a:p>
        </p:txBody>
      </p:sp>
      <p:sp>
        <p:nvSpPr>
          <p:cNvPr id="3" name="Content Placeholder 2"/>
          <p:cNvSpPr>
            <a:spLocks noGrp="1"/>
          </p:cNvSpPr>
          <p:nvPr>
            <p:ph sz="quarter" idx="1"/>
          </p:nvPr>
        </p:nvSpPr>
        <p:spPr/>
        <p:txBody>
          <a:bodyPr/>
          <a:lstStyle/>
          <a:p>
            <a:pPr>
              <a:buNone/>
            </a:pPr>
            <a:r>
              <a:rPr lang="en-US" sz="2800" dirty="0" smtClean="0"/>
              <a:t>Prerequisite Software :</a:t>
            </a:r>
          </a:p>
          <a:p>
            <a:pPr>
              <a:buNone/>
            </a:pPr>
            <a:endParaRPr lang="en-US" sz="1000" dirty="0" smtClean="0"/>
          </a:p>
          <a:p>
            <a:r>
              <a:rPr lang="en-US" dirty="0" smtClean="0"/>
              <a:t>Linux or Windows</a:t>
            </a:r>
          </a:p>
          <a:p>
            <a:r>
              <a:rPr lang="en-US" dirty="0" smtClean="0"/>
              <a:t>Oracle Java JDK  </a:t>
            </a:r>
          </a:p>
          <a:p>
            <a:r>
              <a:rPr lang="en-US" dirty="0" smtClean="0"/>
              <a:t>Maven (Java build tool for stage 1)</a:t>
            </a:r>
          </a:p>
          <a:p>
            <a:r>
              <a:rPr lang="en-US" dirty="0" smtClean="0"/>
              <a:t>Ant (Java build tool for stage 2)</a:t>
            </a:r>
          </a:p>
          <a:p>
            <a:r>
              <a:rPr lang="en-US" dirty="0" err="1" smtClean="0"/>
              <a:t>PostgreSQL</a:t>
            </a:r>
            <a:r>
              <a:rPr lang="en-US" dirty="0" smtClean="0"/>
              <a:t> or Oracle</a:t>
            </a:r>
          </a:p>
          <a:p>
            <a:r>
              <a:rPr lang="en-US" dirty="0" smtClean="0"/>
              <a:t>Tomcat</a:t>
            </a:r>
          </a:p>
          <a:p>
            <a:r>
              <a:rPr lang="en-US" dirty="0" smtClean="0"/>
              <a:t>Perl</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533400" y="228600"/>
            <a:ext cx="7620000" cy="6248400"/>
          </a:xfrm>
          <a:prstGeom prst="rect">
            <a:avLst/>
          </a:prstGeom>
          <a:noFill/>
          <a:ln w="9525">
            <a:noFill/>
            <a:miter lim="800000"/>
            <a:headEnd/>
            <a:tailEnd/>
          </a:ln>
        </p:spPr>
      </p:pic>
      <p:sp>
        <p:nvSpPr>
          <p:cNvPr id="5" name="Oval 4"/>
          <p:cNvSpPr/>
          <p:nvPr/>
        </p:nvSpPr>
        <p:spPr>
          <a:xfrm>
            <a:off x="6324600" y="5638800"/>
            <a:ext cx="1828800" cy="1066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533400" y="38100"/>
            <a:ext cx="7467600" cy="6781800"/>
          </a:xfrm>
          <a:prstGeom prst="rect">
            <a:avLst/>
          </a:prstGeom>
          <a:noFill/>
          <a:ln w="9525">
            <a:noFill/>
            <a:miter lim="800000"/>
            <a:headEnd/>
            <a:tailEnd/>
          </a:ln>
        </p:spPr>
      </p:pic>
      <p:sp>
        <p:nvSpPr>
          <p:cNvPr id="5" name="Oval 4"/>
          <p:cNvSpPr/>
          <p:nvPr/>
        </p:nvSpPr>
        <p:spPr>
          <a:xfrm>
            <a:off x="1600200" y="1752600"/>
            <a:ext cx="35814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quarter" idx="1"/>
          </p:nvPr>
        </p:nvPicPr>
        <p:blipFill>
          <a:blip r:embed="rId2" cstate="print"/>
          <a:srcRect/>
          <a:stretch>
            <a:fillRect/>
          </a:stretch>
        </p:blipFill>
        <p:spPr bwMode="auto">
          <a:xfrm>
            <a:off x="762000" y="457200"/>
            <a:ext cx="6380727" cy="601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cstate="print"/>
          <a:srcRect/>
          <a:stretch>
            <a:fillRect/>
          </a:stretch>
        </p:blipFill>
        <p:spPr bwMode="auto">
          <a:xfrm>
            <a:off x="838200" y="561975"/>
            <a:ext cx="7010400" cy="5734050"/>
          </a:xfrm>
          <a:prstGeom prst="rect">
            <a:avLst/>
          </a:prstGeom>
          <a:noFill/>
          <a:ln w="9525">
            <a:noFill/>
            <a:miter lim="800000"/>
            <a:headEnd/>
            <a:tailEnd/>
          </a:ln>
        </p:spPr>
      </p:pic>
      <p:sp>
        <p:nvSpPr>
          <p:cNvPr id="7" name="Oval 6"/>
          <p:cNvSpPr/>
          <p:nvPr/>
        </p:nvSpPr>
        <p:spPr>
          <a:xfrm>
            <a:off x="1143000" y="2590800"/>
            <a:ext cx="5715000" cy="2362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533400" y="533400"/>
            <a:ext cx="7391400" cy="586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457200" y="0"/>
            <a:ext cx="7620000" cy="6715125"/>
          </a:xfrm>
          <a:prstGeom prst="rect">
            <a:avLst/>
          </a:prstGeom>
          <a:noFill/>
          <a:ln w="9525">
            <a:noFill/>
            <a:miter lim="800000"/>
            <a:headEnd/>
            <a:tailEnd/>
          </a:ln>
        </p:spPr>
      </p:pic>
      <p:sp>
        <p:nvSpPr>
          <p:cNvPr id="9" name="Oval 8"/>
          <p:cNvSpPr/>
          <p:nvPr/>
        </p:nvSpPr>
        <p:spPr>
          <a:xfrm>
            <a:off x="4343400" y="3962400"/>
            <a:ext cx="106680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normAutofit fontScale="90000"/>
          </a:bodyPr>
          <a:lstStyle/>
          <a:p>
            <a:pPr algn="ctr"/>
            <a:r>
              <a:rPr lang="en-US" sz="4800" dirty="0" err="1" smtClean="0"/>
              <a:t>Archivematica</a:t>
            </a:r>
            <a:endParaRPr lang="en-US" sz="4800" dirty="0"/>
          </a:p>
        </p:txBody>
      </p:sp>
      <p:sp>
        <p:nvSpPr>
          <p:cNvPr id="3" name="Content Placeholder 2"/>
          <p:cNvSpPr>
            <a:spLocks noGrp="1"/>
          </p:cNvSpPr>
          <p:nvPr>
            <p:ph sz="quarter" idx="1"/>
          </p:nvPr>
        </p:nvSpPr>
        <p:spPr>
          <a:xfrm>
            <a:off x="457200" y="1219200"/>
            <a:ext cx="8001000" cy="5254752"/>
          </a:xfrm>
        </p:spPr>
        <p:txBody>
          <a:bodyPr>
            <a:normAutofit/>
          </a:bodyPr>
          <a:lstStyle/>
          <a:p>
            <a:r>
              <a:rPr lang="en-US" dirty="0" smtClean="0"/>
              <a:t>A free and open-source digital preservation system.</a:t>
            </a:r>
          </a:p>
          <a:p>
            <a:endParaRPr lang="en-US" sz="1000" dirty="0" smtClean="0"/>
          </a:p>
          <a:p>
            <a:r>
              <a:rPr lang="en-US" dirty="0" smtClean="0"/>
              <a:t>Uses a micro-services design pattern to provide an integrated suite of software tools that allows users to process digital objects from ingest to access in compliance with the ISO-OAIS functional model.</a:t>
            </a:r>
          </a:p>
          <a:p>
            <a:endParaRPr lang="en-US" sz="1000" dirty="0" smtClean="0"/>
          </a:p>
          <a:p>
            <a:r>
              <a:rPr lang="en-US" dirty="0" smtClean="0"/>
              <a:t>Managed by </a:t>
            </a:r>
            <a:r>
              <a:rPr lang="en-US" dirty="0" err="1" smtClean="0"/>
              <a:t>Artefactual</a:t>
            </a:r>
            <a:r>
              <a:rPr lang="en-US" dirty="0" smtClean="0"/>
              <a:t> Systems (Toronto) in collaboration with the UNESCO Memory of the World's Subcommittee on Technology, the City of Vancouver Archives, the University of British Columbia Library, the Rockefeller Archive Center, Simon Fraser University Archives and Records Management, and a number of other collaborators.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68362"/>
          </a:xfrm>
        </p:spPr>
        <p:txBody>
          <a:bodyPr/>
          <a:lstStyle/>
          <a:p>
            <a:pPr algn="ctr"/>
            <a:r>
              <a:rPr lang="en-US" dirty="0" smtClean="0"/>
              <a:t>Agenda</a:t>
            </a:r>
            <a:endParaRPr lang="en-US" dirty="0"/>
          </a:p>
        </p:txBody>
      </p:sp>
      <p:sp>
        <p:nvSpPr>
          <p:cNvPr id="3" name="Content Placeholder 2"/>
          <p:cNvSpPr>
            <a:spLocks noGrp="1"/>
          </p:cNvSpPr>
          <p:nvPr>
            <p:ph sz="quarter" idx="1"/>
          </p:nvPr>
        </p:nvSpPr>
        <p:spPr>
          <a:xfrm>
            <a:off x="457200" y="1295400"/>
            <a:ext cx="7467600" cy="5178552"/>
          </a:xfrm>
        </p:spPr>
        <p:txBody>
          <a:bodyPr/>
          <a:lstStyle/>
          <a:p>
            <a:r>
              <a:rPr lang="en-US" dirty="0" smtClean="0"/>
              <a:t>Why Digital Preservation</a:t>
            </a:r>
          </a:p>
          <a:p>
            <a:r>
              <a:rPr lang="en-US" dirty="0" smtClean="0"/>
              <a:t>For whom</a:t>
            </a:r>
          </a:p>
          <a:p>
            <a:r>
              <a:rPr lang="en-US" dirty="0" smtClean="0"/>
              <a:t>What it is</a:t>
            </a:r>
          </a:p>
          <a:p>
            <a:r>
              <a:rPr lang="en-US" dirty="0" smtClean="0"/>
              <a:t>How to approach it</a:t>
            </a:r>
          </a:p>
          <a:p>
            <a:r>
              <a:rPr lang="en-US" dirty="0" smtClean="0"/>
              <a:t>OAIS and TRAC</a:t>
            </a:r>
          </a:p>
          <a:p>
            <a:r>
              <a:rPr lang="en-US" dirty="0" smtClean="0"/>
              <a:t>Basic requirements</a:t>
            </a:r>
          </a:p>
          <a:p>
            <a:r>
              <a:rPr lang="en-US" dirty="0" smtClean="0"/>
              <a:t>Solutions</a:t>
            </a:r>
          </a:p>
          <a:p>
            <a:pPr lvl="1"/>
            <a:r>
              <a:rPr lang="en-US" dirty="0" err="1" smtClean="0"/>
              <a:t>DuraCloud</a:t>
            </a:r>
            <a:endParaRPr lang="en-US" dirty="0" smtClean="0"/>
          </a:p>
          <a:p>
            <a:pPr lvl="1"/>
            <a:r>
              <a:rPr lang="en-US" dirty="0" smtClean="0"/>
              <a:t>LOCKSS</a:t>
            </a:r>
          </a:p>
          <a:p>
            <a:pPr lvl="1"/>
            <a:r>
              <a:rPr lang="en-US" dirty="0" err="1" smtClean="0"/>
              <a:t>DSpace</a:t>
            </a:r>
            <a:endParaRPr lang="en-US" dirty="0" smtClean="0"/>
          </a:p>
          <a:p>
            <a:pPr lvl="1"/>
            <a:r>
              <a:rPr lang="en-US" dirty="0" err="1" smtClean="0"/>
              <a:t>Archivematica</a:t>
            </a:r>
            <a:endParaRPr lang="en-US" dirty="0" smtClean="0"/>
          </a:p>
          <a:p>
            <a:pPr lvl="1"/>
            <a:endParaRPr lang="en-US" dirty="0" smtClean="0"/>
          </a:p>
          <a:p>
            <a:endParaRPr lang="en-US" dirty="0"/>
          </a:p>
        </p:txBody>
      </p:sp>
    </p:spTree>
    <p:extLst>
      <p:ext uri="{BB962C8B-B14F-4D97-AF65-F5344CB8AC3E}">
        <p14:creationId xmlns:p14="http://schemas.microsoft.com/office/powerpoint/2010/main" xmlns="" val="783356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err="1" smtClean="0"/>
              <a:t>Archivematica</a:t>
            </a:r>
            <a:r>
              <a:rPr lang="en-US" sz="3200" dirty="0" smtClean="0"/>
              <a:t> Development</a:t>
            </a:r>
            <a:endParaRPr lang="en-US" dirty="0"/>
          </a:p>
        </p:txBody>
      </p:sp>
      <p:sp>
        <p:nvSpPr>
          <p:cNvPr id="3" name="Content Placeholder 2"/>
          <p:cNvSpPr>
            <a:spLocks noGrp="1"/>
          </p:cNvSpPr>
          <p:nvPr>
            <p:ph sz="quarter" idx="1"/>
          </p:nvPr>
        </p:nvSpPr>
        <p:spPr/>
        <p:txBody>
          <a:bodyPr/>
          <a:lstStyle/>
          <a:p>
            <a:r>
              <a:rPr lang="en-US" dirty="0" smtClean="0"/>
              <a:t>0.6 alpha release 19 May 2010</a:t>
            </a:r>
          </a:p>
          <a:p>
            <a:endParaRPr lang="en-US" sz="1000" dirty="0" smtClean="0"/>
          </a:p>
          <a:p>
            <a:r>
              <a:rPr lang="en-US" dirty="0" smtClean="0"/>
              <a:t>0.7 alpha release 18 Feb. 2011</a:t>
            </a:r>
          </a:p>
          <a:p>
            <a:endParaRPr lang="en-US" sz="1000" dirty="0" smtClean="0"/>
          </a:p>
          <a:p>
            <a:r>
              <a:rPr lang="en-US" dirty="0" smtClean="0"/>
              <a:t>0.8 alpha release 3 Feb 2012</a:t>
            </a:r>
          </a:p>
          <a:p>
            <a:pPr lvl="1"/>
            <a:r>
              <a:rPr lang="en-US" dirty="0" smtClean="0"/>
              <a:t>Complete standards-compliant PREMIS in METS implementation</a:t>
            </a:r>
          </a:p>
          <a:p>
            <a:pPr lvl="1"/>
            <a:r>
              <a:rPr lang="en-US" dirty="0" smtClean="0"/>
              <a:t>Multiple normalization options</a:t>
            </a:r>
          </a:p>
          <a:p>
            <a:pPr lvl="1"/>
            <a:r>
              <a:rPr lang="en-US" dirty="0" smtClean="0"/>
              <a:t>Ability to ingest </a:t>
            </a:r>
            <a:r>
              <a:rPr lang="en-US" dirty="0" err="1" smtClean="0"/>
              <a:t>DSpace</a:t>
            </a:r>
            <a:r>
              <a:rPr lang="en-US" dirty="0" smtClean="0"/>
              <a:t> exports</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209550" y="1066800"/>
            <a:ext cx="8553450" cy="5181600"/>
          </a:xfrm>
          <a:prstGeom prst="rect">
            <a:avLst/>
          </a:prstGeom>
          <a:noFill/>
          <a:ln w="9525">
            <a:noFill/>
            <a:miter lim="800000"/>
            <a:headEnd/>
            <a:tailEnd/>
          </a:ln>
        </p:spPr>
      </p:pic>
      <p:sp>
        <p:nvSpPr>
          <p:cNvPr id="3" name="Rectangle 2"/>
          <p:cNvSpPr/>
          <p:nvPr/>
        </p:nvSpPr>
        <p:spPr>
          <a:xfrm>
            <a:off x="304800" y="152400"/>
            <a:ext cx="8153400" cy="646331"/>
          </a:xfrm>
          <a:prstGeom prst="rect">
            <a:avLst/>
          </a:prstGeom>
        </p:spPr>
        <p:txBody>
          <a:bodyPr wrap="square">
            <a:spAutoFit/>
          </a:bodyPr>
          <a:lstStyle/>
          <a:p>
            <a:pPr algn="ctr"/>
            <a:r>
              <a:rPr lang="en-US" dirty="0" err="1" smtClean="0"/>
              <a:t>Archivematica</a:t>
            </a:r>
            <a:r>
              <a:rPr lang="en-US" dirty="0" smtClean="0"/>
              <a:t> Appliance Installation in Oracle VM </a:t>
            </a:r>
            <a:r>
              <a:rPr lang="en-US" dirty="0" err="1" smtClean="0"/>
              <a:t>VirtualBox</a:t>
            </a:r>
            <a:endParaRPr lang="en-US" dirty="0" smtClean="0"/>
          </a:p>
          <a:p>
            <a:pPr marL="342900" indent="-342900" algn="ctr">
              <a:buFont typeface="+mj-lt"/>
              <a:buAutoNum type="arabicPeriod"/>
            </a:pPr>
            <a:r>
              <a:rPr lang="en-US" dirty="0" smtClean="0"/>
              <a:t>Install Open Source </a:t>
            </a:r>
            <a:r>
              <a:rPr lang="en-US" dirty="0" err="1" smtClean="0"/>
              <a:t>VirtualBox</a:t>
            </a:r>
            <a:r>
              <a:rPr lang="en-US" dirty="0" smtClean="0"/>
              <a:t>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096962"/>
          </a:xfrm>
        </p:spPr>
        <p:txBody>
          <a:bodyPr>
            <a:normAutofit fontScale="90000"/>
          </a:bodyPr>
          <a:lstStyle/>
          <a:p>
            <a:pPr algn="ctr"/>
            <a:r>
              <a:rPr lang="en-US" dirty="0" smtClean="0"/>
              <a:t>Download </a:t>
            </a:r>
            <a:r>
              <a:rPr lang="en-US" dirty="0" err="1" smtClean="0"/>
              <a:t>Archivematica</a:t>
            </a:r>
            <a:r>
              <a:rPr lang="en-US" dirty="0" smtClean="0"/>
              <a:t> appliance file</a:t>
            </a:r>
            <a:br>
              <a:rPr lang="en-US" dirty="0" smtClean="0"/>
            </a:br>
            <a:endParaRPr lang="en-US" dirty="0"/>
          </a:p>
        </p:txBody>
      </p:sp>
      <p:sp>
        <p:nvSpPr>
          <p:cNvPr id="3" name="Content Placeholder 2"/>
          <p:cNvSpPr>
            <a:spLocks noGrp="1"/>
          </p:cNvSpPr>
          <p:nvPr>
            <p:ph sz="quarter" idx="1"/>
          </p:nvPr>
        </p:nvSpPr>
        <p:spPr/>
        <p:txBody>
          <a:bodyPr/>
          <a:lstStyle/>
          <a:p>
            <a:pPr marL="342900" indent="-342900">
              <a:buFont typeface="+mj-lt"/>
              <a:buAutoNum type="arabicPeriod"/>
            </a:pPr>
            <a:r>
              <a:rPr lang="en-US" b="1" dirty="0" smtClean="0">
                <a:solidFill>
                  <a:srgbClr val="FF0000"/>
                </a:solidFill>
                <a:hlinkClick r:id="rId2"/>
              </a:rPr>
              <a:t>http://archivematica.org/downloads/archivematica-0.8-alpha-vmdk.tbz</a:t>
            </a:r>
            <a:endParaRPr lang="en-US" b="1" dirty="0" smtClean="0">
              <a:solidFill>
                <a:srgbClr val="FF0000"/>
              </a:solidFill>
            </a:endParaRPr>
          </a:p>
          <a:p>
            <a:pPr marL="342900" indent="-342900">
              <a:buFont typeface="+mj-lt"/>
              <a:buAutoNum type="arabicPeriod"/>
            </a:pPr>
            <a:r>
              <a:rPr lang="en-US" b="1" dirty="0" smtClean="0">
                <a:solidFill>
                  <a:srgbClr val="FF0000"/>
                </a:solidFill>
              </a:rPr>
              <a:t>Requires something like 7Zip to unpack to this tar file:</a:t>
            </a:r>
          </a:p>
          <a:p>
            <a:pPr marL="982980" lvl="2" indent="-342900">
              <a:buNone/>
            </a:pPr>
            <a:r>
              <a:rPr lang="en-US" sz="2100" b="1" dirty="0" smtClean="0">
                <a:solidFill>
                  <a:srgbClr val="C00000"/>
                </a:solidFill>
              </a:rPr>
              <a:t>archivematica-0.8-alpha-vmdk2.tar</a:t>
            </a:r>
          </a:p>
          <a:p>
            <a:pPr marL="342900" indent="-342900">
              <a:buFont typeface="+mj-lt"/>
              <a:buAutoNum type="arabicPeriod"/>
            </a:pPr>
            <a:r>
              <a:rPr lang="en-US" b="1" dirty="0" smtClean="0">
                <a:solidFill>
                  <a:srgbClr val="FF0000"/>
                </a:solidFill>
              </a:rPr>
              <a:t>Which you then unpack yet again to the appliance installation file:</a:t>
            </a:r>
          </a:p>
          <a:p>
            <a:pPr marL="708660" lvl="1" indent="-342900">
              <a:buNone/>
            </a:pPr>
            <a:r>
              <a:rPr lang="en-US" b="1" dirty="0" smtClean="0">
                <a:solidFill>
                  <a:srgbClr val="C00000"/>
                </a:solidFill>
              </a:rPr>
              <a:t>	archivematica-0.8-alpha.vmdk</a:t>
            </a:r>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200025" y="914400"/>
            <a:ext cx="8486775" cy="5410200"/>
          </a:xfrm>
          <a:prstGeom prst="rect">
            <a:avLst/>
          </a:prstGeom>
          <a:noFill/>
          <a:ln w="9525">
            <a:noFill/>
            <a:miter lim="800000"/>
            <a:headEnd/>
            <a:tailEnd/>
          </a:ln>
        </p:spPr>
      </p:pic>
      <p:sp>
        <p:nvSpPr>
          <p:cNvPr id="3" name="Rectangle 2"/>
          <p:cNvSpPr/>
          <p:nvPr/>
        </p:nvSpPr>
        <p:spPr>
          <a:xfrm>
            <a:off x="381000" y="304800"/>
            <a:ext cx="8229600" cy="369332"/>
          </a:xfrm>
          <a:prstGeom prst="rect">
            <a:avLst/>
          </a:prstGeom>
        </p:spPr>
        <p:txBody>
          <a:bodyPr wrap="square">
            <a:spAutoFit/>
          </a:bodyPr>
          <a:lstStyle/>
          <a:p>
            <a:pPr algn="ctr"/>
            <a:r>
              <a:rPr lang="en-US" dirty="0" smtClean="0"/>
              <a:t>Create New VM and Assign OS to Linux/</a:t>
            </a:r>
            <a:r>
              <a:rPr lang="en-US" dirty="0" err="1" smtClean="0"/>
              <a:t>Ubuntu</a:t>
            </a:r>
            <a:r>
              <a:rPr lang="en-US" dirty="0" smtClean="0"/>
              <a:t> </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152400" y="914400"/>
            <a:ext cx="8731250" cy="5334000"/>
          </a:xfrm>
          <a:prstGeom prst="rect">
            <a:avLst/>
          </a:prstGeom>
          <a:noFill/>
          <a:ln w="9525">
            <a:noFill/>
            <a:miter lim="800000"/>
            <a:headEnd/>
            <a:tailEnd/>
          </a:ln>
        </p:spPr>
      </p:pic>
      <p:sp>
        <p:nvSpPr>
          <p:cNvPr id="3" name="Rectangle 2"/>
          <p:cNvSpPr/>
          <p:nvPr/>
        </p:nvSpPr>
        <p:spPr>
          <a:xfrm>
            <a:off x="228600" y="304800"/>
            <a:ext cx="8153400" cy="369332"/>
          </a:xfrm>
          <a:prstGeom prst="rect">
            <a:avLst/>
          </a:prstGeom>
        </p:spPr>
        <p:txBody>
          <a:bodyPr wrap="square">
            <a:spAutoFit/>
          </a:bodyPr>
          <a:lstStyle/>
          <a:p>
            <a:pPr algn="ctr"/>
            <a:r>
              <a:rPr lang="en-US" dirty="0" smtClean="0"/>
              <a:t>Accept default Memory allocation</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152400" y="1143000"/>
            <a:ext cx="8731250" cy="5715000"/>
          </a:xfrm>
          <a:prstGeom prst="rect">
            <a:avLst/>
          </a:prstGeom>
          <a:noFill/>
          <a:ln w="9525">
            <a:noFill/>
            <a:miter lim="800000"/>
            <a:headEnd/>
            <a:tailEnd/>
          </a:ln>
        </p:spPr>
      </p:pic>
      <p:sp>
        <p:nvSpPr>
          <p:cNvPr id="4" name="Rectangle 3"/>
          <p:cNvSpPr/>
          <p:nvPr/>
        </p:nvSpPr>
        <p:spPr>
          <a:xfrm>
            <a:off x="228600" y="304800"/>
            <a:ext cx="8153400" cy="369332"/>
          </a:xfrm>
          <a:prstGeom prst="rect">
            <a:avLst/>
          </a:prstGeom>
        </p:spPr>
        <p:txBody>
          <a:bodyPr wrap="square">
            <a:spAutoFit/>
          </a:bodyPr>
          <a:lstStyle/>
          <a:p>
            <a:pPr algn="ctr"/>
            <a:r>
              <a:rPr lang="en-US" dirty="0" smtClean="0"/>
              <a:t>Point to the </a:t>
            </a:r>
            <a:r>
              <a:rPr lang="en-US" dirty="0" err="1" smtClean="0"/>
              <a:t>Archivematica</a:t>
            </a:r>
            <a:r>
              <a:rPr lang="en-US" dirty="0" smtClean="0"/>
              <a:t> </a:t>
            </a:r>
            <a:r>
              <a:rPr lang="en-US" dirty="0" err="1" smtClean="0"/>
              <a:t>vmdk</a:t>
            </a:r>
            <a:r>
              <a:rPr lang="en-US" dirty="0" smtClean="0"/>
              <a:t> appliance file</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390525" y="1295400"/>
            <a:ext cx="8362950" cy="5334000"/>
          </a:xfrm>
          <a:prstGeom prst="rect">
            <a:avLst/>
          </a:prstGeom>
          <a:noFill/>
          <a:ln w="9525">
            <a:noFill/>
            <a:miter lim="800000"/>
            <a:headEnd/>
            <a:tailEnd/>
          </a:ln>
        </p:spPr>
      </p:pic>
      <p:sp>
        <p:nvSpPr>
          <p:cNvPr id="4" name="Rectangle 3"/>
          <p:cNvSpPr/>
          <p:nvPr/>
        </p:nvSpPr>
        <p:spPr>
          <a:xfrm>
            <a:off x="228600" y="304800"/>
            <a:ext cx="8153400" cy="646331"/>
          </a:xfrm>
          <a:prstGeom prst="rect">
            <a:avLst/>
          </a:prstGeom>
        </p:spPr>
        <p:txBody>
          <a:bodyPr wrap="square">
            <a:spAutoFit/>
          </a:bodyPr>
          <a:lstStyle/>
          <a:p>
            <a:pPr algn="ctr"/>
            <a:r>
              <a:rPr lang="en-US" dirty="0" smtClean="0"/>
              <a:t>Additional recommended configurations outlined on </a:t>
            </a:r>
            <a:r>
              <a:rPr lang="en-US" dirty="0" err="1" smtClean="0"/>
              <a:t>Archivematica</a:t>
            </a:r>
            <a:r>
              <a:rPr lang="en-US" dirty="0" smtClean="0"/>
              <a:t> site</a:t>
            </a:r>
          </a:p>
          <a:p>
            <a:pPr algn="ctr"/>
            <a:r>
              <a:rPr lang="en-US" dirty="0" smtClean="0"/>
              <a:t>Requires some knowledge of Linux command line</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09600"/>
            <a:ext cx="8001000" cy="6705600"/>
          </a:xfrm>
        </p:spPr>
        <p:txBody>
          <a:bodyPr>
            <a:normAutofit fontScale="32500" lnSpcReduction="20000"/>
          </a:bodyPr>
          <a:lstStyle/>
          <a:p>
            <a:pPr lvl="0"/>
            <a:r>
              <a:rPr lang="en-CA" sz="3000" dirty="0" smtClean="0"/>
              <a:t>Receive SIP                                                                                             </a:t>
            </a:r>
            <a:endParaRPr lang="en-US" sz="3000" dirty="0" smtClean="0"/>
          </a:p>
          <a:p>
            <a:pPr lvl="1"/>
            <a:r>
              <a:rPr lang="en-CA" sz="3000" dirty="0" err="1" smtClean="0"/>
              <a:t>verifyChecksum</a:t>
            </a:r>
            <a:r>
              <a:rPr lang="en-CA" sz="3000" dirty="0" smtClean="0"/>
              <a:t>                                                   </a:t>
            </a:r>
            <a:r>
              <a:rPr lang="en-US" sz="3000" dirty="0" smtClean="0"/>
              <a:t> </a:t>
            </a:r>
          </a:p>
          <a:p>
            <a:pPr lvl="0"/>
            <a:r>
              <a:rPr lang="en-CA" sz="3000" dirty="0" smtClean="0"/>
              <a:t>Review SIP                                                                               </a:t>
            </a:r>
            <a:r>
              <a:rPr lang="en-CA" sz="3500" dirty="0" smtClean="0"/>
              <a:t>EXT3</a:t>
            </a:r>
            <a:r>
              <a:rPr lang="en-CA" sz="3500" dirty="0" smtClean="0"/>
              <a:t>, </a:t>
            </a:r>
            <a:r>
              <a:rPr lang="en-CA" sz="3500" dirty="0" err="1" smtClean="0"/>
              <a:t>Thunar</a:t>
            </a:r>
            <a:r>
              <a:rPr lang="en-CA" sz="3500" dirty="0" smtClean="0"/>
              <a:t>, </a:t>
            </a:r>
            <a:r>
              <a:rPr lang="en-CA" sz="3500" dirty="0" err="1" smtClean="0"/>
              <a:t>incron</a:t>
            </a:r>
            <a:r>
              <a:rPr lang="en-CA" sz="3500" dirty="0" smtClean="0"/>
              <a:t>, flock</a:t>
            </a:r>
            <a:endParaRPr lang="en-US" sz="3500" dirty="0" smtClean="0"/>
          </a:p>
          <a:p>
            <a:pPr lvl="1"/>
            <a:r>
              <a:rPr lang="en-CA" sz="3000" dirty="0" err="1" smtClean="0"/>
              <a:t>extractPackage</a:t>
            </a:r>
            <a:endParaRPr lang="en-US" sz="3000" dirty="0" smtClean="0"/>
          </a:p>
          <a:p>
            <a:pPr lvl="1"/>
            <a:r>
              <a:rPr lang="en-CA" sz="3000" dirty="0" err="1" smtClean="0"/>
              <a:t>assignIdentifier</a:t>
            </a:r>
            <a:endParaRPr lang="en-US" sz="3000" dirty="0" smtClean="0"/>
          </a:p>
          <a:p>
            <a:pPr lvl="1"/>
            <a:r>
              <a:rPr lang="en-CA" sz="3000" dirty="0" err="1" smtClean="0"/>
              <a:t>parseManifest</a:t>
            </a:r>
            <a:endParaRPr lang="en-US" sz="3000" dirty="0" smtClean="0"/>
          </a:p>
          <a:p>
            <a:pPr lvl="1"/>
            <a:r>
              <a:rPr lang="en-CA" sz="3000" dirty="0" smtClean="0"/>
              <a:t>clean Filename </a:t>
            </a:r>
            <a:endParaRPr lang="en-US" sz="3000" dirty="0" smtClean="0"/>
          </a:p>
          <a:p>
            <a:pPr lvl="0"/>
            <a:r>
              <a:rPr lang="en-CA" sz="3000" dirty="0" smtClean="0"/>
              <a:t>Quarantine SIP                                                                      </a:t>
            </a:r>
            <a:r>
              <a:rPr lang="en-CA" sz="3500" dirty="0" smtClean="0"/>
              <a:t>UUID, </a:t>
            </a:r>
            <a:r>
              <a:rPr lang="en-CA" sz="3500" dirty="0" err="1" smtClean="0"/>
              <a:t>Detox</a:t>
            </a:r>
            <a:r>
              <a:rPr lang="en-CA" sz="3500" dirty="0" smtClean="0"/>
              <a:t>, Easy Extract, </a:t>
            </a:r>
            <a:r>
              <a:rPr lang="en-CA" sz="3500" dirty="0" err="1" smtClean="0"/>
              <a:t>ClamAV</a:t>
            </a:r>
            <a:endParaRPr lang="en-US" sz="3500" dirty="0" smtClean="0"/>
          </a:p>
          <a:p>
            <a:pPr lvl="1"/>
            <a:r>
              <a:rPr lang="en-CA" sz="3000" dirty="0" err="1" smtClean="0"/>
              <a:t>lockAccess</a:t>
            </a:r>
            <a:endParaRPr lang="en-US" sz="3000" dirty="0" smtClean="0"/>
          </a:p>
          <a:p>
            <a:pPr lvl="1"/>
            <a:r>
              <a:rPr lang="en-CA" sz="3000" dirty="0" err="1" smtClean="0"/>
              <a:t>virusCheck</a:t>
            </a:r>
            <a:endParaRPr lang="en-US" sz="3000" dirty="0" smtClean="0"/>
          </a:p>
          <a:p>
            <a:pPr lvl="0"/>
            <a:r>
              <a:rPr lang="en-CA" sz="3000" dirty="0" smtClean="0"/>
              <a:t>Appraise SIP                                                                         </a:t>
            </a:r>
            <a:r>
              <a:rPr lang="en-CA" sz="3500" dirty="0" smtClean="0"/>
              <a:t>FITS, </a:t>
            </a:r>
            <a:r>
              <a:rPr lang="en-CA" sz="3500" dirty="0" err="1" smtClean="0"/>
              <a:t>JHove</a:t>
            </a:r>
            <a:r>
              <a:rPr lang="en-CA" sz="3500" dirty="0" smtClean="0"/>
              <a:t>, DROID, NLNZ Extractor</a:t>
            </a:r>
            <a:endParaRPr lang="en-US" sz="3500" dirty="0" smtClean="0"/>
          </a:p>
          <a:p>
            <a:pPr lvl="1"/>
            <a:r>
              <a:rPr lang="en-CA" sz="3000" dirty="0" err="1" smtClean="0"/>
              <a:t>identifyFormat</a:t>
            </a:r>
            <a:endParaRPr lang="en-US" sz="3000" dirty="0" smtClean="0"/>
          </a:p>
          <a:p>
            <a:pPr lvl="1"/>
            <a:r>
              <a:rPr lang="en-CA" sz="3000" dirty="0" err="1" smtClean="0"/>
              <a:t>validateFormat</a:t>
            </a:r>
            <a:endParaRPr lang="en-US" sz="3000" dirty="0" smtClean="0"/>
          </a:p>
          <a:p>
            <a:pPr lvl="1"/>
            <a:r>
              <a:rPr lang="en-CA" sz="3000" dirty="0" err="1" smtClean="0"/>
              <a:t>extractMetadata</a:t>
            </a:r>
            <a:endParaRPr lang="en-US" sz="3000" dirty="0" smtClean="0"/>
          </a:p>
          <a:p>
            <a:pPr lvl="1"/>
            <a:r>
              <a:rPr lang="en-CA" sz="3000" dirty="0" err="1" smtClean="0"/>
              <a:t>decidePreservationAction</a:t>
            </a:r>
            <a:endParaRPr lang="en-US" sz="3000" dirty="0" smtClean="0"/>
          </a:p>
          <a:p>
            <a:pPr lvl="0"/>
            <a:r>
              <a:rPr lang="en-CA" sz="3000" dirty="0" smtClean="0"/>
              <a:t>Prepare AIP                                                                               </a:t>
            </a:r>
            <a:r>
              <a:rPr lang="en-CA" sz="3500" dirty="0" err="1" smtClean="0"/>
              <a:t>FFident</a:t>
            </a:r>
            <a:r>
              <a:rPr lang="en-CA" sz="3500" dirty="0" smtClean="0"/>
              <a:t>, </a:t>
            </a:r>
            <a:r>
              <a:rPr lang="en-CA" sz="3500" dirty="0" err="1" smtClean="0"/>
              <a:t>Unoconv</a:t>
            </a:r>
            <a:r>
              <a:rPr lang="en-CA" sz="3500" dirty="0" smtClean="0"/>
              <a:t>, </a:t>
            </a:r>
            <a:r>
              <a:rPr lang="en-CA" sz="3500" dirty="0" err="1" smtClean="0"/>
              <a:t>Ffmpeg</a:t>
            </a:r>
            <a:r>
              <a:rPr lang="en-CA" sz="3500" dirty="0" smtClean="0"/>
              <a:t>, </a:t>
            </a:r>
            <a:r>
              <a:rPr lang="en-CA" sz="3500" dirty="0" err="1" smtClean="0"/>
              <a:t>OpenOffice</a:t>
            </a:r>
            <a:endParaRPr lang="en-US" sz="3500" dirty="0" smtClean="0"/>
          </a:p>
          <a:p>
            <a:pPr lvl="1"/>
            <a:r>
              <a:rPr lang="en-CA" sz="3000" dirty="0" err="1" smtClean="0"/>
              <a:t>gatherMetadata</a:t>
            </a:r>
            <a:endParaRPr lang="en-US" sz="3000" dirty="0" smtClean="0"/>
          </a:p>
          <a:p>
            <a:pPr lvl="1"/>
            <a:r>
              <a:rPr lang="en-CA" sz="3000" dirty="0" err="1" smtClean="0"/>
              <a:t>normalizeFiles</a:t>
            </a:r>
            <a:endParaRPr lang="en-US" sz="3000" dirty="0" smtClean="0"/>
          </a:p>
          <a:p>
            <a:pPr lvl="1"/>
            <a:r>
              <a:rPr lang="en-CA" sz="3000" dirty="0" err="1" smtClean="0"/>
              <a:t>createPackage</a:t>
            </a:r>
            <a:r>
              <a:rPr lang="en-US" sz="3000" dirty="0" smtClean="0"/>
              <a:t> </a:t>
            </a:r>
          </a:p>
          <a:p>
            <a:pPr lvl="0"/>
            <a:r>
              <a:rPr lang="en-CA" sz="3000" dirty="0" smtClean="0"/>
              <a:t>Review AIP                                                                              </a:t>
            </a:r>
            <a:r>
              <a:rPr lang="en-CA" sz="3500" dirty="0" err="1" smtClean="0"/>
              <a:t>ImageMagick</a:t>
            </a:r>
            <a:r>
              <a:rPr lang="en-CA" sz="3500" dirty="0" smtClean="0"/>
              <a:t>, </a:t>
            </a:r>
            <a:r>
              <a:rPr lang="en-CA" sz="3500" dirty="0" err="1" smtClean="0"/>
              <a:t>Inkscape</a:t>
            </a:r>
            <a:r>
              <a:rPr lang="en-CA" sz="3500" dirty="0" smtClean="0"/>
              <a:t>, </a:t>
            </a:r>
            <a:r>
              <a:rPr lang="en-CA" sz="3500" dirty="0" err="1" smtClean="0"/>
              <a:t>Xena</a:t>
            </a:r>
            <a:endParaRPr lang="en-US" sz="3500" dirty="0" smtClean="0"/>
          </a:p>
          <a:p>
            <a:pPr lvl="1"/>
            <a:r>
              <a:rPr lang="en-CA" sz="3000" dirty="0" err="1" smtClean="0"/>
              <a:t>decideStorageAction</a:t>
            </a:r>
            <a:endParaRPr lang="en-US" sz="3000" dirty="0" smtClean="0"/>
          </a:p>
          <a:p>
            <a:pPr lvl="0"/>
            <a:r>
              <a:rPr lang="en-CA" sz="3000" dirty="0" smtClean="0"/>
              <a:t>Store AIP                                                                                   </a:t>
            </a:r>
            <a:r>
              <a:rPr lang="en-CA" sz="3500" dirty="0" err="1" smtClean="0"/>
              <a:t>Bagit</a:t>
            </a:r>
            <a:r>
              <a:rPr lang="en-CA" sz="3500" dirty="0" smtClean="0"/>
              <a:t>, SAMBA, NFS-common, Poster</a:t>
            </a:r>
            <a:endParaRPr lang="en-US" sz="3500" dirty="0" smtClean="0"/>
          </a:p>
          <a:p>
            <a:pPr lvl="1"/>
            <a:r>
              <a:rPr lang="en-CA" sz="3000" dirty="0" err="1" smtClean="0"/>
              <a:t>writePackage</a:t>
            </a:r>
            <a:endParaRPr lang="en-US" sz="3000" dirty="0" smtClean="0"/>
          </a:p>
          <a:p>
            <a:pPr lvl="1"/>
            <a:r>
              <a:rPr lang="en-CA" sz="3000" dirty="0" err="1" smtClean="0"/>
              <a:t>replicatePackage</a:t>
            </a:r>
            <a:endParaRPr lang="en-US" sz="3000" dirty="0" smtClean="0"/>
          </a:p>
          <a:p>
            <a:pPr lvl="1"/>
            <a:r>
              <a:rPr lang="en-CA" sz="3000" dirty="0" err="1" smtClean="0"/>
              <a:t>auditfixity</a:t>
            </a:r>
            <a:endParaRPr lang="en-US" sz="3000" dirty="0" smtClean="0"/>
          </a:p>
          <a:p>
            <a:pPr lvl="1"/>
            <a:r>
              <a:rPr lang="en-CA" sz="3000" dirty="0" err="1" smtClean="0"/>
              <a:t>readPackage</a:t>
            </a:r>
            <a:endParaRPr lang="en-US" sz="3000" dirty="0" smtClean="0"/>
          </a:p>
          <a:p>
            <a:pPr lvl="1"/>
            <a:r>
              <a:rPr lang="en-CA" sz="3000" dirty="0" err="1" smtClean="0"/>
              <a:t>updatePackage</a:t>
            </a:r>
            <a:endParaRPr lang="en-US" sz="3000" dirty="0" smtClean="0"/>
          </a:p>
          <a:p>
            <a:pPr lvl="0"/>
            <a:r>
              <a:rPr lang="en-CA" sz="3000" dirty="0" smtClean="0"/>
              <a:t>Provide DIP                                                                                      </a:t>
            </a:r>
            <a:r>
              <a:rPr lang="en-CA" sz="3500" dirty="0" smtClean="0"/>
              <a:t>ICA-</a:t>
            </a:r>
            <a:r>
              <a:rPr lang="en-CA" sz="3500" dirty="0" err="1" smtClean="0"/>
              <a:t>AtoM</a:t>
            </a:r>
            <a:r>
              <a:rPr lang="en-CA" sz="3500" dirty="0" smtClean="0"/>
              <a:t>, DCB Dashboard</a:t>
            </a:r>
            <a:endParaRPr lang="en-US" sz="3500" dirty="0" smtClean="0"/>
          </a:p>
          <a:p>
            <a:pPr lvl="1"/>
            <a:r>
              <a:rPr lang="en-CA" sz="3000" dirty="0" err="1" smtClean="0"/>
              <a:t>uploadPackage</a:t>
            </a:r>
            <a:endParaRPr lang="en-US" sz="3000" dirty="0" smtClean="0"/>
          </a:p>
          <a:p>
            <a:pPr lvl="1"/>
            <a:r>
              <a:rPr lang="en-US" sz="3000" dirty="0" err="1" smtClean="0"/>
              <a:t>updateMetadata</a:t>
            </a:r>
            <a:endParaRPr lang="en-US" sz="3000" dirty="0" smtClean="0"/>
          </a:p>
          <a:p>
            <a:pPr lvl="0"/>
            <a:r>
              <a:rPr lang="en-CA" sz="3000" dirty="0" smtClean="0"/>
              <a:t>Monitor Preservation</a:t>
            </a:r>
            <a:endParaRPr lang="en-US" sz="3000" dirty="0" smtClean="0"/>
          </a:p>
          <a:p>
            <a:pPr lvl="1"/>
            <a:r>
              <a:rPr lang="en-CA" sz="3000" dirty="0" err="1" smtClean="0"/>
              <a:t>checkFormatRegistry</a:t>
            </a:r>
            <a:endParaRPr lang="en-US" sz="3000" dirty="0" smtClean="0"/>
          </a:p>
          <a:p>
            <a:pPr lvl="1"/>
            <a:r>
              <a:rPr lang="en-CA" sz="3000" dirty="0" err="1" smtClean="0"/>
              <a:t>migrateFormat</a:t>
            </a:r>
            <a:endParaRPr lang="en-US" sz="3000" dirty="0" smtClean="0"/>
          </a:p>
          <a:p>
            <a:pPr lvl="1"/>
            <a:r>
              <a:rPr lang="en-CA" sz="3000" dirty="0" err="1" smtClean="0"/>
              <a:t>synchronizeAIPsandDIPs</a:t>
            </a:r>
            <a:endParaRPr lang="en-US" sz="3000" dirty="0" smtClean="0"/>
          </a:p>
          <a:p>
            <a:endParaRPr lang="en-US" dirty="0"/>
          </a:p>
        </p:txBody>
      </p:sp>
      <p:sp>
        <p:nvSpPr>
          <p:cNvPr id="4" name="Rectangle 3"/>
          <p:cNvSpPr/>
          <p:nvPr/>
        </p:nvSpPr>
        <p:spPr>
          <a:xfrm>
            <a:off x="228600" y="0"/>
            <a:ext cx="8382000" cy="369332"/>
          </a:xfrm>
          <a:prstGeom prst="rect">
            <a:avLst/>
          </a:prstGeom>
        </p:spPr>
        <p:txBody>
          <a:bodyPr wrap="square">
            <a:spAutoFit/>
          </a:bodyPr>
          <a:lstStyle/>
          <a:p>
            <a:pPr algn="ctr"/>
            <a:r>
              <a:rPr lang="en-US" b="1" dirty="0" smtClean="0">
                <a:solidFill>
                  <a:srgbClr val="FF0000"/>
                </a:solidFill>
              </a:rPr>
              <a:t>List of </a:t>
            </a:r>
            <a:r>
              <a:rPr lang="en-US" b="1" dirty="0" err="1" smtClean="0">
                <a:solidFill>
                  <a:srgbClr val="FF0000"/>
                </a:solidFill>
              </a:rPr>
              <a:t>MicroServices</a:t>
            </a:r>
            <a:r>
              <a:rPr lang="en-US" b="1" dirty="0" smtClean="0">
                <a:solidFill>
                  <a:srgbClr val="FF0000"/>
                </a:solidFill>
              </a:rPr>
              <a:t> and Tools </a:t>
            </a:r>
            <a:r>
              <a:rPr lang="en-US" b="1" dirty="0" smtClean="0">
                <a:solidFill>
                  <a:srgbClr val="FF0000"/>
                </a:solidFill>
              </a:rPr>
              <a:t>used by </a:t>
            </a:r>
            <a:r>
              <a:rPr lang="en-US" b="1" dirty="0" err="1" smtClean="0">
                <a:solidFill>
                  <a:srgbClr val="FF0000"/>
                </a:solidFill>
              </a:rPr>
              <a:t>Archivematica</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85800"/>
            <a:ext cx="7467600" cy="5788152"/>
          </a:xfrm>
        </p:spPr>
        <p:txBody>
          <a:bodyPr/>
          <a:lstStyle/>
          <a:p>
            <a:pPr>
              <a:buNone/>
            </a:pPr>
            <a:endParaRPr lang="en-US" dirty="0" smtClean="0"/>
          </a:p>
          <a:p>
            <a:pPr>
              <a:buNone/>
            </a:pPr>
            <a:endParaRPr lang="en-US" dirty="0" smtClean="0"/>
          </a:p>
          <a:p>
            <a:pPr>
              <a:buNone/>
            </a:pPr>
            <a:r>
              <a:rPr lang="en-US" dirty="0" smtClean="0"/>
              <a:t>Live demo of Exercise One in this </a:t>
            </a:r>
            <a:r>
              <a:rPr lang="en-US" dirty="0" err="1" smtClean="0"/>
              <a:t>Archivematica</a:t>
            </a:r>
            <a:r>
              <a:rPr lang="en-US" dirty="0" smtClean="0"/>
              <a:t> Tutorial: </a:t>
            </a:r>
            <a:r>
              <a:rPr lang="en-US" dirty="0" smtClean="0">
                <a:hlinkClick r:id="rId2"/>
              </a:rPr>
              <a:t>https</a:t>
            </a:r>
            <a:r>
              <a:rPr lang="en-US" dirty="0" smtClean="0">
                <a:hlinkClick r:id="rId2"/>
              </a:rPr>
              <a:t>://</a:t>
            </a:r>
            <a:r>
              <a:rPr lang="en-US" dirty="0" smtClean="0">
                <a:hlinkClick r:id="rId2"/>
              </a:rPr>
              <a:t>www.archivematica.org/mediawiki/images/0/05/Tutorial-08.pdf</a:t>
            </a:r>
            <a:endParaRPr lang="en-US" dirty="0" smtClean="0"/>
          </a:p>
          <a:p>
            <a:pPr>
              <a:buNone/>
            </a:pPr>
            <a:endParaRPr lang="en-US" dirty="0" smtClean="0"/>
          </a:p>
          <a:p>
            <a:pPr>
              <a:buNone/>
            </a:pPr>
            <a:r>
              <a:rPr lang="en-US" dirty="0" smtClean="0"/>
              <a:t>Another good introductory tutorial is a YouTube video available on the home page of the </a:t>
            </a:r>
            <a:r>
              <a:rPr lang="en-US" dirty="0" err="1" smtClean="0"/>
              <a:t>Archivematica</a:t>
            </a:r>
            <a:r>
              <a:rPr lang="en-US" dirty="0" smtClean="0"/>
              <a:t> Wiki:</a:t>
            </a:r>
          </a:p>
          <a:p>
            <a:pPr>
              <a:buNone/>
            </a:pPr>
            <a:r>
              <a:rPr lang="en-US" dirty="0" smtClean="0">
                <a:hlinkClick r:id="rId3"/>
              </a:rPr>
              <a:t>https://www.archivematica.org/wiki/Main_Page</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68362"/>
          </a:xfrm>
        </p:spPr>
        <p:txBody>
          <a:bodyPr/>
          <a:lstStyle/>
          <a:p>
            <a:r>
              <a:rPr lang="en-US" dirty="0" smtClean="0"/>
              <a:t>Recommendations:</a:t>
            </a:r>
            <a:endParaRPr lang="en-US" dirty="0"/>
          </a:p>
        </p:txBody>
      </p:sp>
      <p:pic>
        <p:nvPicPr>
          <p:cNvPr id="13314" name="Picture 2"/>
          <p:cNvPicPr>
            <a:picLocks noGrp="1" noChangeAspect="1" noChangeArrowheads="1"/>
          </p:cNvPicPr>
          <p:nvPr>
            <p:ph sz="quarter" idx="1"/>
          </p:nvPr>
        </p:nvPicPr>
        <p:blipFill>
          <a:blip r:embed="rId2" cstate="print"/>
          <a:srcRect/>
          <a:stretch>
            <a:fillRect/>
          </a:stretch>
        </p:blipFill>
        <p:spPr bwMode="auto">
          <a:xfrm>
            <a:off x="609600" y="1524000"/>
            <a:ext cx="5181600" cy="1295400"/>
          </a:xfrm>
          <a:prstGeom prst="rect">
            <a:avLst/>
          </a:prstGeom>
          <a:noFill/>
          <a:ln w="9525">
            <a:noFill/>
            <a:miter lim="800000"/>
            <a:headEnd/>
            <a:tailEnd/>
          </a:ln>
        </p:spPr>
      </p:pic>
      <p:sp>
        <p:nvSpPr>
          <p:cNvPr id="5" name="TextBox 4"/>
          <p:cNvSpPr txBox="1"/>
          <p:nvPr/>
        </p:nvSpPr>
        <p:spPr>
          <a:xfrm>
            <a:off x="2133600" y="2438400"/>
            <a:ext cx="3733800" cy="381000"/>
          </a:xfrm>
          <a:prstGeom prst="rect">
            <a:avLst/>
          </a:prstGeom>
          <a:noFill/>
        </p:spPr>
        <p:txBody>
          <a:bodyPr wrap="square" rtlCol="0">
            <a:spAutoFit/>
          </a:bodyPr>
          <a:lstStyle/>
          <a:p>
            <a:r>
              <a:rPr lang="en-US" dirty="0" smtClean="0">
                <a:hlinkClick r:id="rId3"/>
              </a:rPr>
              <a:t>http://www.dpworkshop.org/</a:t>
            </a:r>
            <a:endParaRPr lang="en-US" dirty="0"/>
          </a:p>
        </p:txBody>
      </p:sp>
      <p:sp>
        <p:nvSpPr>
          <p:cNvPr id="6" name="TextBox 5"/>
          <p:cNvSpPr txBox="1"/>
          <p:nvPr/>
        </p:nvSpPr>
        <p:spPr>
          <a:xfrm>
            <a:off x="533400" y="4114800"/>
            <a:ext cx="7848600" cy="646331"/>
          </a:xfrm>
          <a:prstGeom prst="rect">
            <a:avLst/>
          </a:prstGeom>
          <a:noFill/>
        </p:spPr>
        <p:txBody>
          <a:bodyPr wrap="square" rtlCol="0">
            <a:spAutoFit/>
          </a:bodyPr>
          <a:lstStyle/>
          <a:p>
            <a:r>
              <a:rPr lang="en-US" dirty="0" smtClean="0"/>
              <a:t>DPOE  Webinars: Intro to Digital Preservation 1-3 by Jody </a:t>
            </a:r>
            <a:r>
              <a:rPr lang="en-US" dirty="0" err="1" smtClean="0"/>
              <a:t>DeRidder</a:t>
            </a:r>
            <a:endParaRPr lang="en-US" dirty="0" smtClean="0"/>
          </a:p>
          <a:p>
            <a:r>
              <a:rPr lang="en-US" dirty="0" smtClean="0"/>
              <a:t>	</a:t>
            </a:r>
            <a:r>
              <a:rPr lang="en-US" dirty="0" smtClean="0">
                <a:hlinkClick r:id="rId4"/>
              </a:rPr>
              <a:t>http://www.aserl.org/archive/</a:t>
            </a:r>
            <a:endParaRPr lang="en-US" dirty="0"/>
          </a:p>
        </p:txBody>
      </p:sp>
      <p:sp>
        <p:nvSpPr>
          <p:cNvPr id="8" name="TextBox 7"/>
          <p:cNvSpPr txBox="1"/>
          <p:nvPr/>
        </p:nvSpPr>
        <p:spPr>
          <a:xfrm>
            <a:off x="533400" y="3124200"/>
            <a:ext cx="7924800" cy="923330"/>
          </a:xfrm>
          <a:prstGeom prst="rect">
            <a:avLst/>
          </a:prstGeom>
          <a:noFill/>
        </p:spPr>
        <p:txBody>
          <a:bodyPr wrap="square" rtlCol="0">
            <a:spAutoFit/>
          </a:bodyPr>
          <a:lstStyle/>
          <a:p>
            <a:r>
              <a:rPr lang="en-US" dirty="0" smtClean="0"/>
              <a:t>Library of Congress Digital Preservation Outreach &amp; Education (DPOE) </a:t>
            </a:r>
            <a:r>
              <a:rPr lang="en-US" dirty="0" smtClean="0">
                <a:hlinkClick r:id="rId5"/>
              </a:rPr>
              <a:t>http://www.digitalpreservation.gov/education/courses/index.html</a:t>
            </a:r>
            <a:endParaRPr lang="en-US" b="1" dirty="0" smtClean="0"/>
          </a:p>
          <a:p>
            <a:endParaRPr lang="en-US" dirty="0"/>
          </a:p>
        </p:txBody>
      </p:sp>
      <p:sp>
        <p:nvSpPr>
          <p:cNvPr id="9" name="TextBox 8"/>
          <p:cNvSpPr txBox="1"/>
          <p:nvPr/>
        </p:nvSpPr>
        <p:spPr>
          <a:xfrm>
            <a:off x="533400" y="5181600"/>
            <a:ext cx="8001000" cy="646331"/>
          </a:xfrm>
          <a:prstGeom prst="rect">
            <a:avLst/>
          </a:prstGeom>
          <a:noFill/>
        </p:spPr>
        <p:txBody>
          <a:bodyPr wrap="square" rtlCol="0">
            <a:spAutoFit/>
          </a:bodyPr>
          <a:lstStyle/>
          <a:p>
            <a:r>
              <a:rPr lang="en-US" dirty="0" smtClean="0"/>
              <a:t>DCC </a:t>
            </a:r>
            <a:r>
              <a:rPr lang="en-US" dirty="0" err="1" smtClean="0"/>
              <a:t>Curation</a:t>
            </a:r>
            <a:r>
              <a:rPr lang="en-US" dirty="0" smtClean="0"/>
              <a:t> Lifecycle Model: How to use the </a:t>
            </a:r>
            <a:r>
              <a:rPr lang="en-US" dirty="0" err="1" smtClean="0"/>
              <a:t>Curation</a:t>
            </a:r>
            <a:r>
              <a:rPr lang="en-US" dirty="0" smtClean="0"/>
              <a:t> Lifecycle Model</a:t>
            </a:r>
          </a:p>
          <a:p>
            <a:r>
              <a:rPr lang="en-US" dirty="0" smtClean="0">
                <a:hlinkClick r:id="rId6"/>
              </a:rPr>
              <a:t>http://www.dcc.ac.uk/resources/curation-lifecycle-model</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447800"/>
            <a:ext cx="8229600" cy="4678363"/>
          </a:xfrm>
        </p:spPr>
        <p:txBody>
          <a:bodyPr>
            <a:normAutofit/>
          </a:bodyPr>
          <a:lstStyle/>
          <a:p>
            <a:pPr>
              <a:buNone/>
            </a:pPr>
            <a:r>
              <a:rPr lang="en-US" dirty="0" smtClean="0"/>
              <a:t>Graduate (2011) University of Arizona SIRLS</a:t>
            </a:r>
          </a:p>
          <a:p>
            <a:pPr>
              <a:buNone/>
            </a:pPr>
            <a:r>
              <a:rPr lang="en-US" dirty="0" smtClean="0"/>
              <a:t>	Graduate Certificate Program in Digital Information Management (</a:t>
            </a:r>
            <a:r>
              <a:rPr lang="en-US" dirty="0" err="1" smtClean="0"/>
              <a:t>DigIn</a:t>
            </a:r>
            <a:r>
              <a:rPr lang="en-US" dirty="0" smtClean="0"/>
              <a:t>)</a:t>
            </a:r>
            <a:r>
              <a:rPr lang="en-US" b="1" dirty="0" smtClean="0">
                <a:hlinkClick r:id="rId2"/>
              </a:rPr>
              <a:t> digin.arizona.edu</a:t>
            </a:r>
            <a:endParaRPr lang="en-US" b="1" dirty="0" smtClean="0"/>
          </a:p>
          <a:p>
            <a:pPr>
              <a:buNone/>
            </a:pPr>
            <a:endParaRPr lang="en-US" dirty="0" smtClean="0"/>
          </a:p>
          <a:p>
            <a:pPr>
              <a:buNone/>
            </a:pPr>
            <a:r>
              <a:rPr lang="en-US" dirty="0" smtClean="0"/>
              <a:t>Digital Preservation Management Workshop: </a:t>
            </a:r>
            <a:r>
              <a:rPr lang="en-US" sz="2000" dirty="0" smtClean="0"/>
              <a:t>Implementing Short-term Strategies for Long-term Problems (attended 2004 (Cornell) and 2010 (ICPSR) @ MIT)</a:t>
            </a:r>
          </a:p>
          <a:p>
            <a:pPr>
              <a:buNone/>
            </a:pPr>
            <a:endParaRPr lang="en-US" dirty="0" smtClean="0"/>
          </a:p>
          <a:p>
            <a:pPr>
              <a:buNone/>
            </a:pPr>
            <a:r>
              <a:rPr lang="en-US" dirty="0" smtClean="0"/>
              <a:t>SAA Digital Archives Specialist (DAS) program </a:t>
            </a:r>
          </a:p>
          <a:p>
            <a:r>
              <a:rPr lang="en-US" sz="2000" dirty="0" smtClean="0"/>
              <a:t>    Nine workshops and exams required for DAS Certificate</a:t>
            </a:r>
          </a:p>
          <a:p>
            <a:r>
              <a:rPr lang="en-US" dirty="0"/>
              <a:t> </a:t>
            </a:r>
            <a:r>
              <a:rPr lang="en-US" dirty="0" smtClean="0"/>
              <a:t>  </a:t>
            </a:r>
            <a:r>
              <a:rPr lang="en-US" sz="2000" dirty="0" smtClean="0"/>
              <a:t>24 workshops currently in four sections with 8 online </a:t>
            </a:r>
            <a:endParaRPr lang="en-US" sz="2000" dirty="0"/>
          </a:p>
        </p:txBody>
      </p:sp>
      <p:sp>
        <p:nvSpPr>
          <p:cNvPr id="4" name="Title 1"/>
          <p:cNvSpPr>
            <a:spLocks noGrp="1"/>
          </p:cNvSpPr>
          <p:nvPr>
            <p:ph type="title"/>
          </p:nvPr>
        </p:nvSpPr>
        <p:spPr>
          <a:xfrm>
            <a:off x="457200" y="274638"/>
            <a:ext cx="7772400" cy="792162"/>
          </a:xfrm>
        </p:spPr>
        <p:txBody>
          <a:bodyPr/>
          <a:lstStyle/>
          <a:p>
            <a:pPr algn="ctr"/>
            <a:r>
              <a:rPr lang="en-US" dirty="0" smtClean="0"/>
              <a:t>where this information originates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077200" cy="609600"/>
          </a:xfrm>
        </p:spPr>
        <p:txBody>
          <a:bodyPr/>
          <a:lstStyle/>
          <a:p>
            <a:r>
              <a:rPr lang="en-US" dirty="0" smtClean="0"/>
              <a:t>Why is digital Preservation Important??   </a:t>
            </a:r>
            <a:endParaRPr lang="en-US" dirty="0"/>
          </a:p>
        </p:txBody>
      </p:sp>
      <p:sp>
        <p:nvSpPr>
          <p:cNvPr id="3" name="Content Placeholder 2"/>
          <p:cNvSpPr>
            <a:spLocks noGrp="1"/>
          </p:cNvSpPr>
          <p:nvPr>
            <p:ph sz="quarter" idx="1"/>
          </p:nvPr>
        </p:nvSpPr>
        <p:spPr/>
        <p:txBody>
          <a:bodyPr/>
          <a:lstStyle/>
          <a:p>
            <a:endParaRPr lang="en-US" dirty="0"/>
          </a:p>
        </p:txBody>
      </p:sp>
      <p:pic>
        <p:nvPicPr>
          <p:cNvPr id="2050" name="Picture 2" descr="C:\Users\jfisher\Documents\Digital Commonwealth\DCPresentation2012\floppy525.jpg"/>
          <p:cNvPicPr>
            <a:picLocks noChangeAspect="1" noChangeArrowheads="1"/>
          </p:cNvPicPr>
          <p:nvPr/>
        </p:nvPicPr>
        <p:blipFill>
          <a:blip r:embed="rId2" cstate="print"/>
          <a:srcRect/>
          <a:stretch>
            <a:fillRect/>
          </a:stretch>
        </p:blipFill>
        <p:spPr bwMode="auto">
          <a:xfrm>
            <a:off x="381000" y="1600200"/>
            <a:ext cx="2971800" cy="2819400"/>
          </a:xfrm>
          <a:prstGeom prst="rect">
            <a:avLst/>
          </a:prstGeom>
          <a:noFill/>
        </p:spPr>
      </p:pic>
      <p:pic>
        <p:nvPicPr>
          <p:cNvPr id="2051" name="Picture 3" descr="C:\Users\jfisher\Documents\Digital Commonwealth\DCPresentation2012\FloppyDisks.jpg"/>
          <p:cNvPicPr>
            <a:picLocks noChangeAspect="1" noChangeArrowheads="1"/>
          </p:cNvPicPr>
          <p:nvPr/>
        </p:nvPicPr>
        <p:blipFill>
          <a:blip r:embed="rId3" cstate="print"/>
          <a:srcRect/>
          <a:stretch>
            <a:fillRect/>
          </a:stretch>
        </p:blipFill>
        <p:spPr bwMode="auto">
          <a:xfrm>
            <a:off x="3733800" y="1524000"/>
            <a:ext cx="2681287" cy="2057400"/>
          </a:xfrm>
          <a:prstGeom prst="rect">
            <a:avLst/>
          </a:prstGeom>
          <a:noFill/>
        </p:spPr>
      </p:pic>
      <p:pic>
        <p:nvPicPr>
          <p:cNvPr id="2052" name="Picture 4" descr="C:\Users\jfisher\Documents\Digital Commonwealth\DCPresentation2012\mix_cd.jpg"/>
          <p:cNvPicPr>
            <a:picLocks noChangeAspect="1" noChangeArrowheads="1"/>
          </p:cNvPicPr>
          <p:nvPr/>
        </p:nvPicPr>
        <p:blipFill>
          <a:blip r:embed="rId4" cstate="print"/>
          <a:srcRect/>
          <a:stretch>
            <a:fillRect/>
          </a:stretch>
        </p:blipFill>
        <p:spPr bwMode="auto">
          <a:xfrm>
            <a:off x="6629400" y="2590800"/>
            <a:ext cx="2078038" cy="2078038"/>
          </a:xfrm>
          <a:prstGeom prst="rect">
            <a:avLst/>
          </a:prstGeom>
          <a:noFill/>
        </p:spPr>
      </p:pic>
      <p:pic>
        <p:nvPicPr>
          <p:cNvPr id="2053" name="Picture 5" descr="C:\Users\jfisher\Documents\Digital Commonwealth\DCPresentation2012\microfilm0913.jpg"/>
          <p:cNvPicPr>
            <a:picLocks noChangeAspect="1" noChangeArrowheads="1"/>
          </p:cNvPicPr>
          <p:nvPr/>
        </p:nvPicPr>
        <p:blipFill>
          <a:blip r:embed="rId5" cstate="print"/>
          <a:srcRect/>
          <a:stretch>
            <a:fillRect/>
          </a:stretch>
        </p:blipFill>
        <p:spPr bwMode="auto">
          <a:xfrm>
            <a:off x="3581400" y="3581400"/>
            <a:ext cx="3048000" cy="2938462"/>
          </a:xfrm>
          <a:prstGeom prst="rect">
            <a:avLst/>
          </a:prstGeom>
          <a:noFill/>
        </p:spPr>
      </p:pic>
      <p:pic>
        <p:nvPicPr>
          <p:cNvPr id="2055" name="Picture 7" descr="C:\Users\jfisher\Documents\Digital Commonwealth\DCPresentation2012\Blossom-end-rot-tomatoes-large.jpg"/>
          <p:cNvPicPr>
            <a:picLocks noChangeAspect="1" noChangeArrowheads="1"/>
          </p:cNvPicPr>
          <p:nvPr/>
        </p:nvPicPr>
        <p:blipFill>
          <a:blip r:embed="rId6" cstate="print"/>
          <a:srcRect/>
          <a:stretch>
            <a:fillRect/>
          </a:stretch>
        </p:blipFill>
        <p:spPr bwMode="auto">
          <a:xfrm>
            <a:off x="228600" y="4419600"/>
            <a:ext cx="3352800" cy="2286001"/>
          </a:xfrm>
          <a:prstGeom prst="rect">
            <a:avLst/>
          </a:prstGeom>
          <a:noFill/>
        </p:spPr>
      </p:pic>
      <p:sp>
        <p:nvSpPr>
          <p:cNvPr id="11" name="TextBox 10"/>
          <p:cNvSpPr txBox="1"/>
          <p:nvPr/>
        </p:nvSpPr>
        <p:spPr>
          <a:xfrm>
            <a:off x="1752600" y="838200"/>
            <a:ext cx="4953000" cy="553998"/>
          </a:xfrm>
          <a:prstGeom prst="rect">
            <a:avLst/>
          </a:prstGeom>
          <a:noFill/>
        </p:spPr>
        <p:txBody>
          <a:bodyPr wrap="square" rtlCol="0">
            <a:spAutoFit/>
          </a:bodyPr>
          <a:lstStyle/>
          <a:p>
            <a:r>
              <a:rPr lang="en-US" sz="3000" dirty="0" smtClean="0"/>
              <a:t>Obsolescence!! Bit Rot!!</a:t>
            </a:r>
            <a:endParaRPr lang="en-US" sz="3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additive="base">
                                        <p:cTn id="7" dur="500" fill="hold"/>
                                        <p:tgtEl>
                                          <p:spTgt spid="2052"/>
                                        </p:tgtEl>
                                        <p:attrNameLst>
                                          <p:attrName>ppt_x</p:attrName>
                                        </p:attrNameLst>
                                      </p:cBhvr>
                                      <p:tavLst>
                                        <p:tav tm="0">
                                          <p:val>
                                            <p:strVal val="1+#ppt_w/2"/>
                                          </p:val>
                                        </p:tav>
                                        <p:tav tm="100000">
                                          <p:val>
                                            <p:strVal val="#ppt_x"/>
                                          </p:val>
                                        </p:tav>
                                      </p:tavLst>
                                    </p:anim>
                                    <p:anim calcmode="lin" valueType="num">
                                      <p:cBhvr additive="base">
                                        <p:cTn id="8" dur="500" fill="hold"/>
                                        <p:tgtEl>
                                          <p:spTgt spid="205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3"/>
                                        </p:tgtEl>
                                        <p:attrNameLst>
                                          <p:attrName>style.visibility</p:attrName>
                                        </p:attrNameLst>
                                      </p:cBhvr>
                                      <p:to>
                                        <p:strVal val="visible"/>
                                      </p:to>
                                    </p:set>
                                    <p:anim calcmode="lin" valueType="num">
                                      <p:cBhvr additive="base">
                                        <p:cTn id="13" dur="500" fill="hold"/>
                                        <p:tgtEl>
                                          <p:spTgt spid="2053"/>
                                        </p:tgtEl>
                                        <p:attrNameLst>
                                          <p:attrName>ppt_x</p:attrName>
                                        </p:attrNameLst>
                                      </p:cBhvr>
                                      <p:tavLst>
                                        <p:tav tm="0">
                                          <p:val>
                                            <p:strVal val="#ppt_x"/>
                                          </p:val>
                                        </p:tav>
                                        <p:tav tm="100000">
                                          <p:val>
                                            <p:strVal val="#ppt_x"/>
                                          </p:val>
                                        </p:tav>
                                      </p:tavLst>
                                    </p:anim>
                                    <p:anim calcmode="lin" valueType="num">
                                      <p:cBhvr additive="base">
                                        <p:cTn id="14" dur="500" fill="hold"/>
                                        <p:tgtEl>
                                          <p:spTgt spid="205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055"/>
                                        </p:tgtEl>
                                        <p:attrNameLst>
                                          <p:attrName>style.visibility</p:attrName>
                                        </p:attrNameLst>
                                      </p:cBhvr>
                                      <p:to>
                                        <p:strVal val="visible"/>
                                      </p:to>
                                    </p:set>
                                    <p:anim calcmode="lin" valueType="num">
                                      <p:cBhvr additive="base">
                                        <p:cTn id="19" dur="500" fill="hold"/>
                                        <p:tgtEl>
                                          <p:spTgt spid="2055"/>
                                        </p:tgtEl>
                                        <p:attrNameLst>
                                          <p:attrName>ppt_x</p:attrName>
                                        </p:attrNameLst>
                                      </p:cBhvr>
                                      <p:tavLst>
                                        <p:tav tm="0">
                                          <p:val>
                                            <p:strVal val="0-#ppt_w/2"/>
                                          </p:val>
                                        </p:tav>
                                        <p:tav tm="100000">
                                          <p:val>
                                            <p:strVal val="#ppt_x"/>
                                          </p:val>
                                        </p:tav>
                                      </p:tavLst>
                                    </p:anim>
                                    <p:anim calcmode="lin" valueType="num">
                                      <p:cBhvr additive="base">
                                        <p:cTn id="20" dur="500" fill="hold"/>
                                        <p:tgtEl>
                                          <p:spTgt spid="205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792162"/>
          </a:xfrm>
        </p:spPr>
        <p:txBody>
          <a:bodyPr>
            <a:normAutofit fontScale="90000"/>
          </a:bodyPr>
          <a:lstStyle/>
          <a:p>
            <a:pPr algn="ctr"/>
            <a:r>
              <a:rPr lang="en-US" dirty="0" smtClean="0"/>
              <a:t>not just for libraries &amp; archives anymore </a:t>
            </a:r>
            <a:endParaRPr lang="en-US" dirty="0"/>
          </a:p>
        </p:txBody>
      </p:sp>
      <p:sp>
        <p:nvSpPr>
          <p:cNvPr id="3" name="Content Placeholder 2"/>
          <p:cNvSpPr>
            <a:spLocks noGrp="1"/>
          </p:cNvSpPr>
          <p:nvPr>
            <p:ph sz="quarter" idx="1"/>
          </p:nvPr>
        </p:nvSpPr>
        <p:spPr>
          <a:xfrm>
            <a:off x="457200" y="1524000"/>
            <a:ext cx="7467600" cy="4949952"/>
          </a:xfrm>
        </p:spPr>
        <p:txBody>
          <a:bodyPr/>
          <a:lstStyle/>
          <a:p>
            <a:r>
              <a:rPr lang="en-US" b="1" dirty="0" smtClean="0"/>
              <a:t>Researchers</a:t>
            </a:r>
            <a:r>
              <a:rPr lang="en-US" dirty="0" smtClean="0"/>
              <a:t> – coming soon to a government grant near you – Data Management Planning</a:t>
            </a:r>
          </a:p>
          <a:p>
            <a:pPr>
              <a:buNone/>
            </a:pPr>
            <a:endParaRPr lang="en-US" dirty="0" smtClean="0"/>
          </a:p>
          <a:p>
            <a:r>
              <a:rPr lang="en-US" b="1" dirty="0" smtClean="0"/>
              <a:t>Record Managers </a:t>
            </a:r>
            <a:r>
              <a:rPr lang="en-US" dirty="0" smtClean="0"/>
              <a:t>– born digital tsunami </a:t>
            </a:r>
          </a:p>
          <a:p>
            <a:pPr>
              <a:buNone/>
            </a:pPr>
            <a:endParaRPr lang="en-US" dirty="0" smtClean="0"/>
          </a:p>
          <a:p>
            <a:r>
              <a:rPr lang="en-US" b="1" dirty="0" smtClean="0"/>
              <a:t>People </a:t>
            </a:r>
            <a:r>
              <a:rPr lang="en-US" dirty="0" smtClean="0"/>
              <a:t>– personal archiving </a:t>
            </a:r>
          </a:p>
          <a:p>
            <a:pPr>
              <a:buNone/>
            </a:pPr>
            <a:endParaRPr lang="en-US" sz="1000" dirty="0" smtClean="0"/>
          </a:p>
          <a:p>
            <a:pPr marL="365760" lvl="1" indent="0">
              <a:buNone/>
            </a:pPr>
            <a:r>
              <a:rPr lang="en-US" sz="2400" dirty="0" smtClean="0"/>
              <a:t>     “Indeed, we are now all our own librarians.”</a:t>
            </a:r>
          </a:p>
          <a:p>
            <a:pPr lvl="2">
              <a:buNone/>
            </a:pPr>
            <a:r>
              <a:rPr lang="en-US" dirty="0" smtClean="0"/>
              <a:t>	</a:t>
            </a:r>
          </a:p>
          <a:p>
            <a:pPr lvl="2">
              <a:buNone/>
            </a:pPr>
            <a:r>
              <a:rPr lang="en-US" sz="1400" b="1" dirty="0" smtClean="0"/>
              <a:t>           </a:t>
            </a:r>
            <a:r>
              <a:rPr lang="en-US" sz="1400" b="1" dirty="0" err="1" smtClean="0"/>
              <a:t>Ellysa</a:t>
            </a:r>
            <a:r>
              <a:rPr lang="en-US" sz="1400" b="1" dirty="0" smtClean="0"/>
              <a:t> Stern </a:t>
            </a:r>
            <a:r>
              <a:rPr lang="en-US" sz="1400" b="1" dirty="0" err="1" smtClean="0"/>
              <a:t>Cahoy</a:t>
            </a:r>
            <a:r>
              <a:rPr lang="en-US" sz="1400" b="1" dirty="0" smtClean="0"/>
              <a:t>, </a:t>
            </a:r>
            <a:r>
              <a:rPr lang="en-US" sz="1400" dirty="0" smtClean="0"/>
              <a:t>Penn State University Libraries</a:t>
            </a:r>
          </a:p>
          <a:p>
            <a:pPr lvl="2">
              <a:buNone/>
            </a:pPr>
            <a:r>
              <a:rPr lang="en-US" sz="1400" dirty="0" smtClean="0"/>
              <a:t>            The Signal: Digital Preservation, Library of Congress blog, 4/9/2012</a:t>
            </a:r>
          </a:p>
          <a:p>
            <a:pPr lvl="2">
              <a:buNone/>
            </a:pPr>
            <a:r>
              <a:rPr lang="en-US" sz="1200" dirty="0" smtClean="0">
                <a:hlinkClick r:id="rId2"/>
              </a:rPr>
              <a:t>http://blogs.loc.gov/digitalpreservation/2012/04/the-challenge-of-teaching-personal-archiving/</a:t>
            </a:r>
            <a:r>
              <a:rPr lang="en-US" sz="1200" dirty="0" smtClean="0"/>
              <a:t>    </a:t>
            </a:r>
          </a:p>
          <a:p>
            <a:pPr lvl="2">
              <a:buNone/>
            </a:pPr>
            <a:endParaRPr lang="en-US" sz="14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lstStyle/>
          <a:p>
            <a:r>
              <a:rPr lang="en-US" dirty="0" smtClean="0"/>
              <a:t>Digital Preservation: What is it?</a:t>
            </a:r>
            <a:endParaRPr lang="en-US" dirty="0"/>
          </a:p>
        </p:txBody>
      </p:sp>
      <p:sp>
        <p:nvSpPr>
          <p:cNvPr id="3" name="Content Placeholder 2"/>
          <p:cNvSpPr>
            <a:spLocks noGrp="1"/>
          </p:cNvSpPr>
          <p:nvPr>
            <p:ph sz="quarter" idx="1"/>
          </p:nvPr>
        </p:nvSpPr>
        <p:spPr>
          <a:xfrm>
            <a:off x="457200" y="1143000"/>
            <a:ext cx="7848600" cy="5330952"/>
          </a:xfrm>
        </p:spPr>
        <p:txBody>
          <a:bodyPr>
            <a:normAutofit/>
          </a:bodyPr>
          <a:lstStyle/>
          <a:p>
            <a:r>
              <a:rPr lang="en-US" dirty="0" smtClean="0"/>
              <a:t>“The series of managed activities to ensure continued access to digital materials for as long as necessary.” </a:t>
            </a:r>
            <a:r>
              <a:rPr lang="en-US" sz="1800" i="1" dirty="0" smtClean="0"/>
              <a:t>DCP Handbook. </a:t>
            </a:r>
            <a:r>
              <a:rPr lang="en-US" sz="1800" dirty="0" smtClean="0"/>
              <a:t>Digital Preservation Coalition (2008)</a:t>
            </a:r>
          </a:p>
          <a:p>
            <a:endParaRPr lang="en-US" sz="1800" dirty="0" smtClean="0"/>
          </a:p>
          <a:p>
            <a:r>
              <a:rPr lang="en-US" sz="1800" b="1" dirty="0" smtClean="0"/>
              <a:t>Managed activities</a:t>
            </a:r>
            <a:r>
              <a:rPr lang="en-US" sz="1800" dirty="0" smtClean="0"/>
              <a:t>: “defined very broadly…refers to all of the actions required to maintain access to digital materials beyond the limits of media failure or technological change.”</a:t>
            </a:r>
          </a:p>
          <a:p>
            <a:pPr>
              <a:buNone/>
            </a:pPr>
            <a:endParaRPr lang="en-US" sz="1000" dirty="0" smtClean="0"/>
          </a:p>
          <a:p>
            <a:r>
              <a:rPr lang="en-US" sz="1800" b="1" dirty="0" smtClean="0"/>
              <a:t>Access</a:t>
            </a:r>
            <a:r>
              <a:rPr lang="en-US" sz="1800" dirty="0" smtClean="0"/>
              <a:t>: “continued, ongoing usability of a digital resource, retaining all qualities of authenticity, accuracy, and functionality deemed to be essential for the purposes the digital material was created and/or acquired for.” [see “significant properties”]</a:t>
            </a:r>
          </a:p>
          <a:p>
            <a:pPr>
              <a:buNone/>
            </a:pPr>
            <a:endParaRPr lang="en-US" sz="1000" dirty="0" smtClean="0"/>
          </a:p>
          <a:p>
            <a:r>
              <a:rPr lang="en-US" sz="1800" b="1" dirty="0" smtClean="0"/>
              <a:t>Authenticity</a:t>
            </a:r>
            <a:r>
              <a:rPr lang="en-US" sz="1800" dirty="0" smtClean="0"/>
              <a:t>: “the trustworthiness of the electronic record as a record…. that whatever is being cited is the same as it was when it was cited unless the accompanying metadata indicates any changes.”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7467600" cy="792162"/>
          </a:xfrm>
        </p:spPr>
        <p:txBody>
          <a:bodyPr/>
          <a:lstStyle/>
          <a:p>
            <a:pPr algn="ctr"/>
            <a:r>
              <a:rPr lang="en-US" dirty="0" smtClean="0"/>
              <a:t>Five Organizational Stages </a:t>
            </a:r>
            <a:endParaRPr lang="en-US" dirty="0"/>
          </a:p>
        </p:txBody>
      </p:sp>
      <p:sp>
        <p:nvSpPr>
          <p:cNvPr id="3" name="Content Placeholder 2"/>
          <p:cNvSpPr>
            <a:spLocks noGrp="1"/>
          </p:cNvSpPr>
          <p:nvPr>
            <p:ph sz="quarter" idx="1"/>
          </p:nvPr>
        </p:nvSpPr>
        <p:spPr>
          <a:xfrm>
            <a:off x="457200" y="1752600"/>
            <a:ext cx="7620000" cy="4721352"/>
          </a:xfrm>
        </p:spPr>
        <p:txBody>
          <a:bodyPr/>
          <a:lstStyle/>
          <a:p>
            <a:pPr marL="457200" indent="-457200">
              <a:buFont typeface="+mj-lt"/>
              <a:buAutoNum type="arabicPeriod"/>
            </a:pPr>
            <a:r>
              <a:rPr lang="en-US" i="1" dirty="0" smtClean="0"/>
              <a:t>Acknowledge</a:t>
            </a:r>
            <a:r>
              <a:rPr lang="en-US" dirty="0" smtClean="0"/>
              <a:t>: Understanding that digital preservation is a local concern</a:t>
            </a:r>
          </a:p>
          <a:p>
            <a:pPr>
              <a:buFont typeface="+mj-lt"/>
              <a:buAutoNum type="arabicPeriod"/>
            </a:pPr>
            <a:endParaRPr lang="en-US" sz="1000" dirty="0" smtClean="0"/>
          </a:p>
          <a:p>
            <a:pPr marL="457200" indent="-457200">
              <a:buFont typeface="+mj-lt"/>
              <a:buAutoNum type="arabicPeriod"/>
            </a:pPr>
            <a:r>
              <a:rPr lang="en-US" i="1" dirty="0" smtClean="0"/>
              <a:t>Act</a:t>
            </a:r>
            <a:r>
              <a:rPr lang="en-US" dirty="0" smtClean="0"/>
              <a:t>: Initiating digital preservation projects</a:t>
            </a:r>
          </a:p>
          <a:p>
            <a:pPr>
              <a:buFont typeface="+mj-lt"/>
              <a:buAutoNum type="arabicPeriod"/>
            </a:pPr>
            <a:endParaRPr lang="en-US" sz="1000" dirty="0" smtClean="0"/>
          </a:p>
          <a:p>
            <a:pPr marL="457200" indent="-457200">
              <a:buFont typeface="+mj-lt"/>
              <a:buAutoNum type="arabicPeriod"/>
            </a:pPr>
            <a:r>
              <a:rPr lang="en-US" i="1" dirty="0" smtClean="0"/>
              <a:t>Consolidate</a:t>
            </a:r>
            <a:r>
              <a:rPr lang="en-US" dirty="0" smtClean="0"/>
              <a:t>: Segueing from projects to programs</a:t>
            </a:r>
          </a:p>
          <a:p>
            <a:pPr>
              <a:buFont typeface="+mj-lt"/>
              <a:buAutoNum type="arabicPeriod"/>
            </a:pPr>
            <a:endParaRPr lang="en-US" sz="1000" dirty="0" smtClean="0"/>
          </a:p>
          <a:p>
            <a:pPr marL="457200" indent="-457200">
              <a:buFont typeface="+mj-lt"/>
              <a:buAutoNum type="arabicPeriod"/>
            </a:pPr>
            <a:r>
              <a:rPr lang="en-US" i="1" dirty="0" smtClean="0"/>
              <a:t>Institutionalize</a:t>
            </a:r>
            <a:r>
              <a:rPr lang="en-US" dirty="0" smtClean="0"/>
              <a:t>: Incorporating the larger environment and rationalizing programs</a:t>
            </a:r>
          </a:p>
          <a:p>
            <a:pPr>
              <a:buFont typeface="+mj-lt"/>
              <a:buAutoNum type="arabicPeriod"/>
            </a:pPr>
            <a:endParaRPr lang="en-US" sz="1000" dirty="0" smtClean="0"/>
          </a:p>
          <a:p>
            <a:pPr marL="457200" indent="-457200">
              <a:buFont typeface="+mj-lt"/>
              <a:buAutoNum type="arabicPeriod"/>
            </a:pPr>
            <a:r>
              <a:rPr lang="en-US" i="1" dirty="0" smtClean="0"/>
              <a:t>Externalize</a:t>
            </a:r>
            <a:r>
              <a:rPr lang="en-US" dirty="0" smtClean="0"/>
              <a:t>: Embracing inter-institutional collaboration and dependency.</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OAIS Reference Model</a:t>
            </a:r>
            <a:br>
              <a:rPr lang="en-US" dirty="0" smtClean="0"/>
            </a:br>
            <a:r>
              <a:rPr lang="en-US" dirty="0" smtClean="0"/>
              <a:t>(Open Archival Information System)</a:t>
            </a:r>
            <a:endParaRPr lang="en-US" dirty="0"/>
          </a:p>
        </p:txBody>
      </p:sp>
      <p:pic>
        <p:nvPicPr>
          <p:cNvPr id="28674" name="Picture 2"/>
          <p:cNvPicPr>
            <a:picLocks noGrp="1" noChangeAspect="1" noChangeArrowheads="1"/>
          </p:cNvPicPr>
          <p:nvPr>
            <p:ph sz="quarter" idx="1"/>
          </p:nvPr>
        </p:nvPicPr>
        <p:blipFill>
          <a:blip r:embed="rId2" cstate="print"/>
          <a:srcRect/>
          <a:stretch>
            <a:fillRect/>
          </a:stretch>
        </p:blipFill>
        <p:spPr bwMode="auto">
          <a:xfrm>
            <a:off x="762000" y="1752600"/>
            <a:ext cx="7162800" cy="3657600"/>
          </a:xfrm>
          <a:prstGeom prst="rect">
            <a:avLst/>
          </a:prstGeom>
          <a:noFill/>
          <a:ln w="9525">
            <a:noFill/>
            <a:miter lim="800000"/>
            <a:headEnd/>
            <a:tailEnd/>
          </a:ln>
        </p:spPr>
      </p:pic>
      <p:sp>
        <p:nvSpPr>
          <p:cNvPr id="4" name="TextBox 3"/>
          <p:cNvSpPr txBox="1"/>
          <p:nvPr/>
        </p:nvSpPr>
        <p:spPr>
          <a:xfrm>
            <a:off x="762000" y="5715001"/>
            <a:ext cx="7010400" cy="984885"/>
          </a:xfrm>
          <a:prstGeom prst="rect">
            <a:avLst/>
          </a:prstGeom>
          <a:noFill/>
        </p:spPr>
        <p:txBody>
          <a:bodyPr wrap="square" rtlCol="0">
            <a:spAutoFit/>
          </a:bodyPr>
          <a:lstStyle/>
          <a:p>
            <a:pPr marL="0" lvl="1" algn="ctr"/>
            <a:r>
              <a:rPr lang="en-US" sz="2000" dirty="0" smtClean="0"/>
              <a:t>     The Consultative Committee for Space Data Systems</a:t>
            </a:r>
          </a:p>
          <a:p>
            <a:pPr marL="0" lvl="1" algn="ctr"/>
            <a:r>
              <a:rPr lang="en-US" sz="2000" dirty="0" smtClean="0"/>
              <a:t>(CCSDS) released in 1999</a:t>
            </a:r>
          </a:p>
          <a:p>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14217</TotalTime>
  <Words>1262</Words>
  <Application>Microsoft Office PowerPoint</Application>
  <PresentationFormat>On-screen Show (4:3)</PresentationFormat>
  <Paragraphs>313</Paragraphs>
  <Slides>39</Slides>
  <Notes>2</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Oriel</vt:lpstr>
      <vt:lpstr>Digital Preservation for the Masses:</vt:lpstr>
      <vt:lpstr>Slide 2</vt:lpstr>
      <vt:lpstr>Agenda</vt:lpstr>
      <vt:lpstr>where this information originates  </vt:lpstr>
      <vt:lpstr>Why is digital Preservation Important??   </vt:lpstr>
      <vt:lpstr>not just for libraries &amp; archives anymore </vt:lpstr>
      <vt:lpstr>Digital Preservation: What is it?</vt:lpstr>
      <vt:lpstr>Five Organizational Stages </vt:lpstr>
      <vt:lpstr>OAIS Reference Model (Open Archival Information System)</vt:lpstr>
      <vt:lpstr>Slide 10</vt:lpstr>
      <vt:lpstr>what is the  Open Archival Information System?</vt:lpstr>
      <vt:lpstr>Six Core OAIS Requirements</vt:lpstr>
      <vt:lpstr>TDR and TRAC Trustworthy Repositories Audit &amp; Certification</vt:lpstr>
      <vt:lpstr>ISO 16363  </vt:lpstr>
      <vt:lpstr>Basic Requirements of Digital Preservation </vt:lpstr>
      <vt:lpstr>SIP to AIP</vt:lpstr>
      <vt:lpstr>So what are some options?</vt:lpstr>
      <vt:lpstr>Slide 18</vt:lpstr>
      <vt:lpstr>Slide 19</vt:lpstr>
      <vt:lpstr>DSpace </vt:lpstr>
      <vt:lpstr>DSpace Development</vt:lpstr>
      <vt:lpstr>DSpace Installation</vt:lpstr>
      <vt:lpstr>Slide 23</vt:lpstr>
      <vt:lpstr>Slide 24</vt:lpstr>
      <vt:lpstr>Slide 25</vt:lpstr>
      <vt:lpstr>Slide 26</vt:lpstr>
      <vt:lpstr>Slide 27</vt:lpstr>
      <vt:lpstr>Slide 28</vt:lpstr>
      <vt:lpstr>Archivematica</vt:lpstr>
      <vt:lpstr>Archivematica Development</vt:lpstr>
      <vt:lpstr>Slide 31</vt:lpstr>
      <vt:lpstr>Download Archivematica appliance file </vt:lpstr>
      <vt:lpstr>Slide 33</vt:lpstr>
      <vt:lpstr>Slide 34</vt:lpstr>
      <vt:lpstr>Slide 35</vt:lpstr>
      <vt:lpstr>Slide 36</vt:lpstr>
      <vt:lpstr>Slide 37</vt:lpstr>
      <vt:lpstr>Slide 38</vt:lpstr>
      <vt:lpstr>Recommendations:</vt:lpstr>
    </vt:vector>
  </TitlesOfParts>
  <Company>Windows User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jfisher</dc:creator>
  <cp:lastModifiedBy>jfisher</cp:lastModifiedBy>
  <cp:revision>219</cp:revision>
  <dcterms:created xsi:type="dcterms:W3CDTF">2012-05-01T16:20:37Z</dcterms:created>
  <dcterms:modified xsi:type="dcterms:W3CDTF">2012-06-04T00:36:10Z</dcterms:modified>
</cp:coreProperties>
</file>