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ppt/drawings/drawing2.xml" ContentType="application/vnd.openxmlformats-officedocument.drawingml.chartshape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handoutMasterIdLst>
    <p:handoutMasterId r:id="rId41"/>
  </p:handoutMasterIdLst>
  <p:sldIdLst>
    <p:sldId id="256" r:id="rId2"/>
    <p:sldId id="257" r:id="rId3"/>
    <p:sldId id="259" r:id="rId4"/>
    <p:sldId id="258" r:id="rId5"/>
    <p:sldId id="262" r:id="rId6"/>
    <p:sldId id="263" r:id="rId7"/>
    <p:sldId id="261" r:id="rId8"/>
    <p:sldId id="273" r:id="rId9"/>
    <p:sldId id="274" r:id="rId10"/>
    <p:sldId id="264" r:id="rId11"/>
    <p:sldId id="267" r:id="rId12"/>
    <p:sldId id="270" r:id="rId13"/>
    <p:sldId id="271" r:id="rId14"/>
    <p:sldId id="272" r:id="rId15"/>
    <p:sldId id="266" r:id="rId16"/>
    <p:sldId id="275" r:id="rId17"/>
    <p:sldId id="276" r:id="rId18"/>
    <p:sldId id="277" r:id="rId19"/>
    <p:sldId id="297" r:id="rId20"/>
    <p:sldId id="298" r:id="rId21"/>
    <p:sldId id="281" r:id="rId22"/>
    <p:sldId id="278" r:id="rId23"/>
    <p:sldId id="280" r:id="rId24"/>
    <p:sldId id="279" r:id="rId25"/>
    <p:sldId id="296" r:id="rId26"/>
    <p:sldId id="265" r:id="rId27"/>
    <p:sldId id="293" r:id="rId28"/>
    <p:sldId id="292" r:id="rId29"/>
    <p:sldId id="294" r:id="rId30"/>
    <p:sldId id="295" r:id="rId31"/>
    <p:sldId id="282" r:id="rId32"/>
    <p:sldId id="286" r:id="rId33"/>
    <p:sldId id="289" r:id="rId34"/>
    <p:sldId id="285" r:id="rId35"/>
    <p:sldId id="290" r:id="rId36"/>
    <p:sldId id="288" r:id="rId37"/>
    <p:sldId id="301" r:id="rId38"/>
    <p:sldId id="30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clrMru>
    <a:srgbClr val="AAF3ED"/>
    <a:srgbClr val="A5EBE5"/>
    <a:srgbClr val="B3FFF9"/>
    <a:srgbClr val="9C4A35"/>
    <a:srgbClr val="FF7958"/>
    <a:srgbClr val="B200B2"/>
    <a:srgbClr val="CDA50D"/>
    <a:srgbClr val="997B0B"/>
    <a:srgbClr val="658F60"/>
    <a:srgbClr val="254BB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inimized">
    <p:restoredLeft sz="15620"/>
    <p:restoredTop sz="33719" autoAdjust="0"/>
  </p:normalViewPr>
  <p:slideViewPr>
    <p:cSldViewPr snapToGrid="0">
      <p:cViewPr varScale="1">
        <p:scale>
          <a:sx n="22" d="100"/>
          <a:sy n="22" d="100"/>
        </p:scale>
        <p:origin x="-189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67" d="100"/>
          <a:sy n="67" d="100"/>
        </p:scale>
        <p:origin x="-3208" y="-12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9"/>
    </mc:Choice>
    <mc:Fallback>
      <c:style val="29"/>
    </mc:Fallback>
  </mc:AlternateContent>
  <c:chart>
    <c:autoTitleDeleted val="1"/>
    <c:plotArea>
      <c:layout/>
      <c:barChart>
        <c:barDir val="col"/>
        <c:grouping val="clustered"/>
        <c:varyColors val="0"/>
        <c:ser>
          <c:idx val="0"/>
          <c:order val="0"/>
          <c:tx>
            <c:strRef>
              <c:f>Sheet1!$B$1</c:f>
              <c:strCache>
                <c:ptCount val="1"/>
                <c:pt idx="0">
                  <c:v>Number of Participants</c:v>
                </c:pt>
              </c:strCache>
            </c:strRef>
          </c:tx>
          <c:invertIfNegative val="0"/>
          <c:dPt>
            <c:idx val="0"/>
            <c:invertIfNegative val="0"/>
            <c:bubble3D val="0"/>
            <c:spPr>
              <a:gradFill flip="none" rotWithShape="1">
                <a:gsLst>
                  <a:gs pos="0">
                    <a:srgbClr val="FF7958"/>
                  </a:gs>
                  <a:gs pos="100000">
                    <a:srgbClr val="9C4A35"/>
                  </a:gs>
                </a:gsLst>
                <a:path path="circle">
                  <a:fillToRect l="100000" t="100000"/>
                </a:path>
                <a:tileRect r="-100000" b="-100000"/>
              </a:gradFill>
            </c:spPr>
          </c:dPt>
          <c:dPt>
            <c:idx val="1"/>
            <c:invertIfNegative val="0"/>
            <c:bubble3D val="0"/>
            <c:spPr>
              <a:gradFill flip="none" rotWithShape="1">
                <a:gsLst>
                  <a:gs pos="0">
                    <a:srgbClr val="FF7958"/>
                  </a:gs>
                  <a:gs pos="100000">
                    <a:srgbClr val="9C4A35"/>
                  </a:gs>
                </a:gsLst>
                <a:path path="circle">
                  <a:fillToRect l="100000" t="100000"/>
                </a:path>
                <a:tileRect r="-100000" b="-100000"/>
              </a:gradFill>
            </c:spPr>
          </c:dPt>
          <c:dPt>
            <c:idx val="2"/>
            <c:invertIfNegative val="0"/>
            <c:bubble3D val="0"/>
            <c:spPr>
              <a:gradFill flip="none" rotWithShape="1">
                <a:gsLst>
                  <a:gs pos="0">
                    <a:srgbClr val="FF7958"/>
                  </a:gs>
                  <a:gs pos="100000">
                    <a:srgbClr val="9C4A35"/>
                  </a:gs>
                </a:gsLst>
                <a:path path="circle">
                  <a:fillToRect l="100000" t="100000"/>
                </a:path>
                <a:tileRect r="-100000" b="-100000"/>
              </a:gradFill>
            </c:spPr>
          </c:dPt>
          <c:dPt>
            <c:idx val="3"/>
            <c:invertIfNegative val="0"/>
            <c:bubble3D val="0"/>
            <c:spPr>
              <a:gradFill flip="none" rotWithShape="1">
                <a:gsLst>
                  <a:gs pos="0">
                    <a:srgbClr val="FF7958"/>
                  </a:gs>
                  <a:gs pos="100000">
                    <a:srgbClr val="9C4A35"/>
                  </a:gs>
                </a:gsLst>
                <a:path path="circle">
                  <a:fillToRect l="100000" t="100000"/>
                </a:path>
                <a:tileRect r="-100000" b="-100000"/>
              </a:gradFill>
            </c:spPr>
          </c:dPt>
          <c:dPt>
            <c:idx val="4"/>
            <c:invertIfNegative val="0"/>
            <c:bubble3D val="0"/>
            <c:spPr>
              <a:gradFill flip="none" rotWithShape="1">
                <a:gsLst>
                  <a:gs pos="0">
                    <a:srgbClr val="FF7958"/>
                  </a:gs>
                  <a:gs pos="100000">
                    <a:srgbClr val="9C4A35"/>
                  </a:gs>
                </a:gsLst>
                <a:path path="circle">
                  <a:fillToRect l="100000" t="100000"/>
                </a:path>
                <a:tileRect r="-100000" b="-100000"/>
              </a:gradFill>
            </c:spPr>
          </c:dPt>
          <c:dPt>
            <c:idx val="5"/>
            <c:invertIfNegative val="0"/>
            <c:bubble3D val="0"/>
            <c:spPr>
              <a:gradFill flip="none" rotWithShape="1">
                <a:gsLst>
                  <a:gs pos="0">
                    <a:srgbClr val="FF7958"/>
                  </a:gs>
                  <a:gs pos="100000">
                    <a:srgbClr val="9C4A35"/>
                  </a:gs>
                </a:gsLst>
                <a:path path="circle">
                  <a:fillToRect l="100000" t="100000"/>
                </a:path>
                <a:tileRect r="-100000" b="-100000"/>
              </a:gradFill>
            </c:spPr>
          </c:dPt>
          <c:cat>
            <c:strRef>
              <c:f>Sheet1!$A$2:$A$7</c:f>
              <c:strCache>
                <c:ptCount val="6"/>
                <c:pt idx="0">
                  <c:v>Public libraries</c:v>
                </c:pt>
                <c:pt idx="1">
                  <c:v>Colleges</c:v>
                </c:pt>
                <c:pt idx="2">
                  <c:v>Schools</c:v>
                </c:pt>
                <c:pt idx="3">
                  <c:v>Historical societies</c:v>
                </c:pt>
                <c:pt idx="4">
                  <c:v>Special libraries</c:v>
                </c:pt>
                <c:pt idx="5">
                  <c:v>Museums</c:v>
                </c:pt>
              </c:strCache>
            </c:strRef>
          </c:cat>
          <c:val>
            <c:numRef>
              <c:f>Sheet1!$B$2:$B$7</c:f>
              <c:numCache>
                <c:formatCode>General</c:formatCode>
                <c:ptCount val="6"/>
                <c:pt idx="0">
                  <c:v>27</c:v>
                </c:pt>
                <c:pt idx="1">
                  <c:v>13</c:v>
                </c:pt>
                <c:pt idx="2">
                  <c:v>6</c:v>
                </c:pt>
                <c:pt idx="3">
                  <c:v>4</c:v>
                </c:pt>
                <c:pt idx="4">
                  <c:v>4</c:v>
                </c:pt>
                <c:pt idx="5">
                  <c:v>2</c:v>
                </c:pt>
              </c:numCache>
            </c:numRef>
          </c:val>
        </c:ser>
        <c:dLbls>
          <c:showLegendKey val="0"/>
          <c:showVal val="0"/>
          <c:showCatName val="0"/>
          <c:showSerName val="0"/>
          <c:showPercent val="0"/>
          <c:showBubbleSize val="0"/>
        </c:dLbls>
        <c:gapWidth val="150"/>
        <c:axId val="132700800"/>
        <c:axId val="132702592"/>
      </c:barChart>
      <c:catAx>
        <c:axId val="132700800"/>
        <c:scaling>
          <c:orientation val="minMax"/>
        </c:scaling>
        <c:delete val="0"/>
        <c:axPos val="b"/>
        <c:majorTickMark val="out"/>
        <c:minorTickMark val="none"/>
        <c:tickLblPos val="nextTo"/>
        <c:crossAx val="132702592"/>
        <c:crosses val="autoZero"/>
        <c:auto val="1"/>
        <c:lblAlgn val="ctr"/>
        <c:lblOffset val="100"/>
        <c:noMultiLvlLbl val="0"/>
      </c:catAx>
      <c:valAx>
        <c:axId val="132702592"/>
        <c:scaling>
          <c:orientation val="minMax"/>
        </c:scaling>
        <c:delete val="0"/>
        <c:axPos val="l"/>
        <c:majorGridlines/>
        <c:numFmt formatCode="General" sourceLinked="1"/>
        <c:majorTickMark val="out"/>
        <c:minorTickMark val="none"/>
        <c:tickLblPos val="nextTo"/>
        <c:crossAx val="132700800"/>
        <c:crosses val="autoZero"/>
        <c:crossBetween val="between"/>
      </c:valAx>
    </c:plotArea>
    <c:plotVisOnly val="1"/>
    <c:dispBlanksAs val="gap"/>
    <c:showDLblsOverMax val="0"/>
  </c:chart>
  <c:txPr>
    <a:bodyPr/>
    <a:lstStyle/>
    <a:p>
      <a:pPr>
        <a:defRPr sz="1800">
          <a:solidFill>
            <a:schemeClr val="bg1">
              <a:lumMod val="85000"/>
            </a:schemeClr>
          </a:solidFill>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Column1</c:v>
                </c:pt>
              </c:strCache>
            </c:strRef>
          </c:tx>
          <c:dPt>
            <c:idx val="1"/>
            <c:bubble3D val="0"/>
            <c:spPr>
              <a:gradFill flip="none" rotWithShape="1">
                <a:gsLst>
                  <a:gs pos="0">
                    <a:srgbClr val="997B0B"/>
                  </a:gs>
                  <a:gs pos="100000">
                    <a:srgbClr val="CDA50D"/>
                  </a:gs>
                </a:gsLst>
                <a:lin ang="0" scaled="1"/>
                <a:tileRect/>
              </a:gradFill>
            </c:spPr>
          </c:dPt>
          <c:dPt>
            <c:idx val="2"/>
            <c:bubble3D val="0"/>
            <c:spPr>
              <a:gradFill flip="none" rotWithShape="1">
                <a:gsLst>
                  <a:gs pos="0">
                    <a:schemeClr val="accent5">
                      <a:lumMod val="50000"/>
                    </a:schemeClr>
                  </a:gs>
                  <a:gs pos="100000">
                    <a:schemeClr val="accent5">
                      <a:lumMod val="75000"/>
                    </a:schemeClr>
                  </a:gs>
                </a:gsLst>
                <a:lin ang="0" scaled="1"/>
                <a:tileRect/>
              </a:gradFill>
            </c:spPr>
          </c:dPt>
          <c:dPt>
            <c:idx val="3"/>
            <c:bubble3D val="0"/>
            <c:spPr>
              <a:gradFill flip="none" rotWithShape="1">
                <a:gsLst>
                  <a:gs pos="0">
                    <a:srgbClr val="254BBD"/>
                  </a:gs>
                  <a:gs pos="100000">
                    <a:srgbClr val="2952D0"/>
                  </a:gs>
                </a:gsLst>
                <a:lin ang="0" scaled="1"/>
                <a:tileRect/>
              </a:gradFill>
            </c:spPr>
          </c:dPt>
          <c:dLbls>
            <c:dLbl>
              <c:idx val="0"/>
              <c:layout>
                <c:manualLayout>
                  <c:x val="0.19434745138272899"/>
                  <c:y val="-0.124771959206867"/>
                </c:manualLayout>
              </c:layout>
              <c:tx>
                <c:rich>
                  <a:bodyPr/>
                  <a:lstStyle/>
                  <a:p>
                    <a:r>
                      <a:rPr lang="en-US" dirty="0" smtClean="0">
                        <a:solidFill>
                          <a:schemeClr val="bg1"/>
                        </a:solidFill>
                      </a:rPr>
                      <a:t>Photographic material </a:t>
                    </a:r>
                    <a:r>
                      <a:rPr lang="en-US" dirty="0">
                        <a:solidFill>
                          <a:schemeClr val="bg1"/>
                        </a:solidFill>
                      </a:rPr>
                      <a:t>
</a:t>
                    </a:r>
                    <a:r>
                      <a:rPr lang="en-US" dirty="0" smtClean="0">
                        <a:solidFill>
                          <a:schemeClr val="bg1"/>
                        </a:solidFill>
                      </a:rPr>
                      <a:t>(89%)</a:t>
                    </a:r>
                    <a:endParaRPr lang="en-US" dirty="0"/>
                  </a:p>
                </c:rich>
              </c:tx>
              <c:dLblPos val="bestFit"/>
              <c:showLegendKey val="0"/>
              <c:showVal val="0"/>
              <c:showCatName val="1"/>
              <c:showSerName val="0"/>
              <c:showPercent val="1"/>
              <c:showBubbleSize val="0"/>
            </c:dLbl>
            <c:dLbl>
              <c:idx val="1"/>
              <c:layout>
                <c:manualLayout>
                  <c:x val="-0.17824998501258399"/>
                  <c:y val="0.19341544570579"/>
                </c:manualLayout>
              </c:layout>
              <c:tx>
                <c:rich>
                  <a:bodyPr/>
                  <a:lstStyle/>
                  <a:p>
                    <a:r>
                      <a:rPr lang="en-US" dirty="0" smtClean="0">
                        <a:solidFill>
                          <a:schemeClr val="bg1"/>
                        </a:solidFill>
                      </a:rPr>
                      <a:t>Manuscript/textual material</a:t>
                    </a:r>
                    <a:r>
                      <a:rPr lang="en-US" dirty="0">
                        <a:solidFill>
                          <a:schemeClr val="bg1"/>
                        </a:solidFill>
                      </a:rPr>
                      <a:t>
</a:t>
                    </a:r>
                    <a:r>
                      <a:rPr lang="en-US" dirty="0" smtClean="0">
                        <a:solidFill>
                          <a:schemeClr val="bg1"/>
                        </a:solidFill>
                      </a:rPr>
                      <a:t>(5%)</a:t>
                    </a:r>
                    <a:endParaRPr lang="en-US" dirty="0"/>
                  </a:p>
                </c:rich>
              </c:tx>
              <c:dLblPos val="bestFit"/>
              <c:showLegendKey val="0"/>
              <c:showVal val="0"/>
              <c:showCatName val="1"/>
              <c:showSerName val="0"/>
              <c:showPercent val="1"/>
              <c:showBubbleSize val="0"/>
            </c:dLbl>
            <c:dLbl>
              <c:idx val="2"/>
              <c:layout>
                <c:manualLayout>
                  <c:x val="0.41312283108414299"/>
                  <c:y val="3.1577535799148501E-2"/>
                </c:manualLayout>
              </c:layout>
              <c:tx>
                <c:rich>
                  <a:bodyPr/>
                  <a:lstStyle/>
                  <a:p>
                    <a:r>
                      <a:rPr lang="en-US" dirty="0">
                        <a:solidFill>
                          <a:schemeClr val="bg1"/>
                        </a:solidFill>
                      </a:rPr>
                      <a:t>Cartographic </a:t>
                    </a:r>
                    <a:r>
                      <a:rPr lang="en-US" dirty="0" smtClean="0">
                        <a:solidFill>
                          <a:schemeClr val="bg1"/>
                        </a:solidFill>
                      </a:rPr>
                      <a:t>material (3%)</a:t>
                    </a:r>
                    <a:endParaRPr lang="en-US" dirty="0"/>
                  </a:p>
                </c:rich>
              </c:tx>
              <c:dLblPos val="bestFit"/>
              <c:showLegendKey val="0"/>
              <c:showVal val="0"/>
              <c:showCatName val="1"/>
              <c:showSerName val="0"/>
              <c:showPercent val="1"/>
              <c:showBubbleSize val="0"/>
            </c:dLbl>
            <c:dLbl>
              <c:idx val="3"/>
              <c:layout>
                <c:manualLayout>
                  <c:x val="-0.21164841590234701"/>
                  <c:y val="0"/>
                </c:manualLayout>
              </c:layout>
              <c:tx>
                <c:rich>
                  <a:bodyPr/>
                  <a:lstStyle/>
                  <a:p>
                    <a:r>
                      <a:rPr lang="en-US" dirty="0" smtClean="0">
                        <a:solidFill>
                          <a:schemeClr val="bg1"/>
                        </a:solidFill>
                      </a:rPr>
                      <a:t>Print, </a:t>
                    </a:r>
                    <a:r>
                      <a:rPr lang="en-US" dirty="0">
                        <a:solidFill>
                          <a:schemeClr val="bg1"/>
                        </a:solidFill>
                      </a:rPr>
                      <a:t>artwork, </a:t>
                    </a:r>
                    <a:r>
                      <a:rPr lang="en-US" dirty="0" smtClean="0">
                        <a:solidFill>
                          <a:schemeClr val="bg1"/>
                        </a:solidFill>
                      </a:rPr>
                      <a:t>illustration</a:t>
                    </a:r>
                    <a:r>
                      <a:rPr lang="en-US" baseline="0" dirty="0" smtClean="0">
                        <a:solidFill>
                          <a:schemeClr val="bg1"/>
                        </a:solidFill>
                      </a:rPr>
                      <a:t> </a:t>
                    </a:r>
                    <a:r>
                      <a:rPr lang="en-US" dirty="0" smtClean="0">
                        <a:solidFill>
                          <a:schemeClr val="bg1"/>
                        </a:solidFill>
                      </a:rPr>
                      <a:t>(3%)</a:t>
                    </a:r>
                    <a:endParaRPr lang="en-US" dirty="0"/>
                  </a:p>
                </c:rich>
              </c:tx>
              <c:dLblPos val="bestFit"/>
              <c:showLegendKey val="0"/>
              <c:showVal val="0"/>
              <c:showCatName val="1"/>
              <c:showSerName val="0"/>
              <c:showPercent val="1"/>
              <c:showBubbleSize val="0"/>
            </c:dLbl>
            <c:txPr>
              <a:bodyPr/>
              <a:lstStyle/>
              <a:p>
                <a:pPr>
                  <a:defRPr>
                    <a:solidFill>
                      <a:schemeClr val="bg1"/>
                    </a:solidFill>
                  </a:defRPr>
                </a:pPr>
                <a:endParaRPr lang="en-US"/>
              </a:p>
            </c:txPr>
            <c:dLblPos val="outEnd"/>
            <c:showLegendKey val="0"/>
            <c:showVal val="0"/>
            <c:showCatName val="1"/>
            <c:showSerName val="0"/>
            <c:showPercent val="1"/>
            <c:showBubbleSize val="0"/>
            <c:showLeaderLines val="1"/>
          </c:dLbls>
          <c:cat>
            <c:strRef>
              <c:f>Sheet1!$A$2:$A$5</c:f>
              <c:strCache>
                <c:ptCount val="4"/>
                <c:pt idx="0">
                  <c:v>Photographs</c:v>
                </c:pt>
                <c:pt idx="1">
                  <c:v>Manuscripts/textual material</c:v>
                </c:pt>
                <c:pt idx="2">
                  <c:v>Cartographic materials</c:v>
                </c:pt>
                <c:pt idx="3">
                  <c:v>Prints, artwork, illustrations</c:v>
                </c:pt>
              </c:strCache>
            </c:strRef>
          </c:cat>
          <c:val>
            <c:numRef>
              <c:f>Sheet1!$B$2:$B$5</c:f>
              <c:numCache>
                <c:formatCode>#,##0</c:formatCode>
                <c:ptCount val="4"/>
                <c:pt idx="0">
                  <c:v>10125</c:v>
                </c:pt>
                <c:pt idx="1">
                  <c:v>576</c:v>
                </c:pt>
                <c:pt idx="2" formatCode="General">
                  <c:v>380</c:v>
                </c:pt>
                <c:pt idx="3">
                  <c:v>303</c:v>
                </c:pt>
              </c:numCache>
            </c:numRef>
          </c:val>
        </c:ser>
        <c:dLbls>
          <c:dLblPos val="outEnd"/>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solidFill>
            <a:srgbClr val="AAF3ED"/>
          </a:solidFill>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26"/>
    </mc:Choice>
    <mc:Fallback>
      <c:style val="26"/>
    </mc:Fallback>
  </mc:AlternateContent>
  <c:chart>
    <c:autoTitleDeleted val="1"/>
    <c:plotArea>
      <c:layout/>
      <c:pieChart>
        <c:varyColors val="1"/>
        <c:ser>
          <c:idx val="0"/>
          <c:order val="0"/>
          <c:tx>
            <c:strRef>
              <c:f>Sheet1!$B$1</c:f>
              <c:strCache>
                <c:ptCount val="1"/>
                <c:pt idx="0">
                  <c:v>Breakdown of materials digitized at the Internet Archive</c:v>
                </c:pt>
              </c:strCache>
            </c:strRef>
          </c:tx>
          <c:dPt>
            <c:idx val="1"/>
            <c:bubble3D val="0"/>
            <c:spPr>
              <a:gradFill flip="none" rotWithShape="1">
                <a:gsLst>
                  <a:gs pos="0">
                    <a:srgbClr val="997B0B"/>
                  </a:gs>
                  <a:gs pos="100000">
                    <a:srgbClr val="CDA50D"/>
                  </a:gs>
                </a:gsLst>
                <a:lin ang="0" scaled="1"/>
                <a:tileRect/>
              </a:gradFill>
            </c:spPr>
          </c:dPt>
          <c:dPt>
            <c:idx val="2"/>
            <c:bubble3D val="0"/>
            <c:spPr>
              <a:gradFill flip="none" rotWithShape="1">
                <a:gsLst>
                  <a:gs pos="0">
                    <a:srgbClr val="254BBD"/>
                  </a:gs>
                  <a:gs pos="100000">
                    <a:srgbClr val="2952D0"/>
                  </a:gs>
                </a:gsLst>
                <a:lin ang="0" scaled="1"/>
                <a:tileRect/>
              </a:gradFill>
            </c:spPr>
          </c:dPt>
          <c:dPt>
            <c:idx val="3"/>
            <c:bubble3D val="0"/>
            <c:spPr>
              <a:gradFill flip="none" rotWithShape="1">
                <a:gsLst>
                  <a:gs pos="0">
                    <a:schemeClr val="tx1">
                      <a:lumMod val="75000"/>
                      <a:lumOff val="25000"/>
                    </a:schemeClr>
                  </a:gs>
                  <a:gs pos="100000">
                    <a:schemeClr val="bg1">
                      <a:lumMod val="50000"/>
                    </a:schemeClr>
                  </a:gs>
                </a:gsLst>
                <a:lin ang="0" scaled="1"/>
                <a:tileRect/>
              </a:gradFill>
            </c:spPr>
          </c:dPt>
          <c:dPt>
            <c:idx val="4"/>
            <c:bubble3D val="0"/>
            <c:spPr>
              <a:gradFill flip="none" rotWithShape="1">
                <a:gsLst>
                  <a:gs pos="0">
                    <a:schemeClr val="accent5">
                      <a:lumMod val="50000"/>
                    </a:schemeClr>
                  </a:gs>
                  <a:gs pos="100000">
                    <a:srgbClr val="658F60"/>
                  </a:gs>
                </a:gsLst>
                <a:lin ang="0" scaled="1"/>
                <a:tileRect/>
              </a:gradFill>
            </c:spPr>
          </c:dPt>
          <c:dLbls>
            <c:dLbl>
              <c:idx val="0"/>
              <c:layout>
                <c:manualLayout>
                  <c:x val="1.09597620165962E-2"/>
                  <c:y val="0.165543243391091"/>
                </c:manualLayout>
              </c:layout>
              <c:tx>
                <c:rich>
                  <a:bodyPr/>
                  <a:lstStyle/>
                  <a:p>
                    <a:r>
                      <a:rPr lang="en-US">
                        <a:solidFill>
                          <a:srgbClr val="FFFFFF"/>
                        </a:solidFill>
                      </a:rPr>
                      <a:t>Yearbooks
</a:t>
                    </a:r>
                    <a:r>
                      <a:rPr lang="en-US" smtClean="0">
                        <a:solidFill>
                          <a:srgbClr val="FFFFFF"/>
                        </a:solidFill>
                      </a:rPr>
                      <a:t>(62%)</a:t>
                    </a:r>
                    <a:endParaRPr lang="en-US"/>
                  </a:p>
                </c:rich>
              </c:tx>
              <c:dLblPos val="bestFit"/>
              <c:showLegendKey val="0"/>
              <c:showVal val="0"/>
              <c:showCatName val="1"/>
              <c:showSerName val="0"/>
              <c:showPercent val="1"/>
              <c:showBubbleSize val="0"/>
            </c:dLbl>
            <c:dLbl>
              <c:idx val="1"/>
              <c:layout>
                <c:manualLayout>
                  <c:x val="-2.8182245185533101E-2"/>
                  <c:y val="0.11398059381026"/>
                </c:manualLayout>
              </c:layout>
              <c:tx>
                <c:rich>
                  <a:bodyPr/>
                  <a:lstStyle/>
                  <a:p>
                    <a:r>
                      <a:rPr lang="en-US">
                        <a:solidFill>
                          <a:srgbClr val="FFFFFF"/>
                        </a:solidFill>
                      </a:rPr>
                      <a:t>Annual reports
</a:t>
                    </a:r>
                    <a:r>
                      <a:rPr lang="en-US" smtClean="0">
                        <a:solidFill>
                          <a:srgbClr val="FFFFFF"/>
                        </a:solidFill>
                      </a:rPr>
                      <a:t>(20%)</a:t>
                    </a:r>
                    <a:endParaRPr lang="en-US"/>
                  </a:p>
                </c:rich>
              </c:tx>
              <c:dLblPos val="bestFit"/>
              <c:showLegendKey val="0"/>
              <c:showVal val="0"/>
              <c:showCatName val="1"/>
              <c:showSerName val="0"/>
              <c:showPercent val="1"/>
              <c:showBubbleSize val="0"/>
            </c:dLbl>
            <c:dLbl>
              <c:idx val="2"/>
              <c:layout>
                <c:manualLayout>
                  <c:x val="-0.120557382182558"/>
                  <c:y val="8.9556180850918293E-2"/>
                </c:manualLayout>
              </c:layout>
              <c:tx>
                <c:rich>
                  <a:bodyPr/>
                  <a:lstStyle/>
                  <a:p>
                    <a:r>
                      <a:rPr lang="en-US" dirty="0" smtClean="0">
                        <a:solidFill>
                          <a:srgbClr val="FFFFFF"/>
                        </a:solidFill>
                      </a:rPr>
                      <a:t>Other</a:t>
                    </a:r>
                    <a:r>
                      <a:rPr lang="en-US" baseline="0" dirty="0" smtClean="0">
                        <a:solidFill>
                          <a:srgbClr val="FFFFFF"/>
                        </a:solidFill>
                      </a:rPr>
                      <a:t> i</a:t>
                    </a:r>
                    <a:r>
                      <a:rPr lang="en-US" dirty="0" smtClean="0">
                        <a:solidFill>
                          <a:srgbClr val="FFFFFF"/>
                        </a:solidFill>
                      </a:rPr>
                      <a:t>nstitutional </a:t>
                    </a:r>
                    <a:r>
                      <a:rPr lang="en-US" dirty="0">
                        <a:solidFill>
                          <a:srgbClr val="FFFFFF"/>
                        </a:solidFill>
                      </a:rPr>
                      <a:t>serials
</a:t>
                    </a:r>
                    <a:r>
                      <a:rPr lang="en-US" dirty="0" smtClean="0">
                        <a:solidFill>
                          <a:srgbClr val="FFFFFF"/>
                        </a:solidFill>
                      </a:rPr>
                      <a:t>(4%)</a:t>
                    </a:r>
                    <a:endParaRPr lang="en-US" dirty="0"/>
                  </a:p>
                </c:rich>
              </c:tx>
              <c:dLblPos val="bestFit"/>
              <c:showLegendKey val="0"/>
              <c:showVal val="0"/>
              <c:showCatName val="1"/>
              <c:showSerName val="0"/>
              <c:showPercent val="1"/>
              <c:showBubbleSize val="0"/>
            </c:dLbl>
            <c:dLbl>
              <c:idx val="3"/>
              <c:tx>
                <c:rich>
                  <a:bodyPr/>
                  <a:lstStyle/>
                  <a:p>
                    <a:r>
                      <a:rPr lang="en-US" dirty="0">
                        <a:solidFill>
                          <a:srgbClr val="FFFFFF"/>
                        </a:solidFill>
                      </a:rPr>
                      <a:t>Folder-level </a:t>
                    </a:r>
                    <a:r>
                      <a:rPr lang="en-US" dirty="0" smtClean="0">
                        <a:solidFill>
                          <a:srgbClr val="FFFFFF"/>
                        </a:solidFill>
                      </a:rPr>
                      <a:t>arrangements </a:t>
                    </a:r>
                    <a:r>
                      <a:rPr lang="en-US" dirty="0">
                        <a:solidFill>
                          <a:srgbClr val="FFFFFF"/>
                        </a:solidFill>
                      </a:rPr>
                      <a:t>
</a:t>
                    </a:r>
                    <a:r>
                      <a:rPr lang="en-US" dirty="0" smtClean="0">
                        <a:solidFill>
                          <a:srgbClr val="FFFFFF"/>
                        </a:solidFill>
                      </a:rPr>
                      <a:t>(10%)</a:t>
                    </a:r>
                    <a:endParaRPr lang="en-US" dirty="0"/>
                  </a:p>
                </c:rich>
              </c:tx>
              <c:dLblPos val="outEnd"/>
              <c:showLegendKey val="0"/>
              <c:showVal val="0"/>
              <c:showCatName val="1"/>
              <c:showSerName val="0"/>
              <c:showPercent val="1"/>
              <c:showBubbleSize val="0"/>
            </c:dLbl>
            <c:dLbl>
              <c:idx val="4"/>
              <c:layout>
                <c:manualLayout>
                  <c:x val="0.325661499921716"/>
                  <c:y val="1.8996765635043301E-2"/>
                </c:manualLayout>
              </c:layout>
              <c:tx>
                <c:rich>
                  <a:bodyPr/>
                  <a:lstStyle/>
                  <a:p>
                    <a:r>
                      <a:rPr lang="en-US" dirty="0">
                        <a:solidFill>
                          <a:srgbClr val="FFFFFF"/>
                        </a:solidFill>
                      </a:rPr>
                      <a:t>Local histories
</a:t>
                    </a:r>
                    <a:r>
                      <a:rPr lang="en-US" dirty="0" smtClean="0">
                        <a:solidFill>
                          <a:srgbClr val="FFFFFF"/>
                        </a:solidFill>
                      </a:rPr>
                      <a:t>(4%)</a:t>
                    </a:r>
                    <a:endParaRPr lang="en-US" dirty="0"/>
                  </a:p>
                </c:rich>
              </c:tx>
              <c:dLblPos val="bestFit"/>
              <c:showLegendKey val="0"/>
              <c:showVal val="0"/>
              <c:showCatName val="1"/>
              <c:showSerName val="0"/>
              <c:showPercent val="1"/>
              <c:showBubbleSize val="0"/>
            </c:dLbl>
            <c:txPr>
              <a:bodyPr/>
              <a:lstStyle/>
              <a:p>
                <a:pPr>
                  <a:defRPr>
                    <a:solidFill>
                      <a:srgbClr val="FFFFFF"/>
                    </a:solidFill>
                  </a:defRPr>
                </a:pPr>
                <a:endParaRPr lang="en-US"/>
              </a:p>
            </c:txPr>
            <c:dLblPos val="outEnd"/>
            <c:showLegendKey val="0"/>
            <c:showVal val="0"/>
            <c:showCatName val="1"/>
            <c:showSerName val="0"/>
            <c:showPercent val="1"/>
            <c:showBubbleSize val="0"/>
            <c:showLeaderLines val="1"/>
          </c:dLbls>
          <c:cat>
            <c:strRef>
              <c:f>Sheet1!$A$2:$A$6</c:f>
              <c:strCache>
                <c:ptCount val="5"/>
                <c:pt idx="0">
                  <c:v>Yearbooks</c:v>
                </c:pt>
                <c:pt idx="1">
                  <c:v>Annual reports</c:v>
                </c:pt>
                <c:pt idx="2">
                  <c:v>Other institutional serials</c:v>
                </c:pt>
                <c:pt idx="3">
                  <c:v>Folder-level archival arrangements </c:v>
                </c:pt>
                <c:pt idx="4">
                  <c:v>Local histories</c:v>
                </c:pt>
              </c:strCache>
            </c:strRef>
          </c:cat>
          <c:val>
            <c:numRef>
              <c:f>Sheet1!$B$2:$B$6</c:f>
              <c:numCache>
                <c:formatCode>#,##0</c:formatCode>
                <c:ptCount val="5"/>
                <c:pt idx="0" formatCode="General">
                  <c:v>95999</c:v>
                </c:pt>
                <c:pt idx="1">
                  <c:v>30470</c:v>
                </c:pt>
                <c:pt idx="2">
                  <c:v>7012</c:v>
                </c:pt>
                <c:pt idx="3">
                  <c:v>14996</c:v>
                </c:pt>
                <c:pt idx="4">
                  <c:v>6782</c:v>
                </c:pt>
              </c:numCache>
            </c:numRef>
          </c:val>
        </c:ser>
        <c:dLbls>
          <c:showLegendKey val="0"/>
          <c:showVal val="0"/>
          <c:showCatName val="1"/>
          <c:showSerName val="0"/>
          <c:showPercent val="1"/>
          <c:showBubbleSize val="0"/>
          <c:showLeaderLines val="1"/>
        </c:dLbls>
        <c:firstSliceAng val="0"/>
      </c:pieChart>
    </c:plotArea>
    <c:plotVisOnly val="1"/>
    <c:dispBlanksAs val="gap"/>
    <c:showDLblsOverMax val="0"/>
  </c:chart>
  <c:txPr>
    <a:bodyPr/>
    <a:lstStyle/>
    <a:p>
      <a:pPr>
        <a:defRPr sz="1800">
          <a:solidFill>
            <a:srgbClr val="AAF3ED"/>
          </a:solidFill>
        </a:defRPr>
      </a:pPr>
      <a:endParaRPr lang="en-US"/>
    </a:p>
  </c:txPr>
  <c:externalData r:id="rId1">
    <c:autoUpdate val="0"/>
  </c:externalData>
  <c:userShapes r:id="rId2"/>
</c:chartSpace>
</file>

<file path=ppt/drawings/drawing1.xml><?xml version="1.0" encoding="utf-8"?>
<c:userShapes xmlns:c="http://schemas.openxmlformats.org/drawingml/2006/chart">
  <cdr:relSizeAnchor xmlns:cdr="http://schemas.openxmlformats.org/drawingml/2006/chartDrawing">
    <cdr:from>
      <cdr:x>0.17059</cdr:x>
      <cdr:y>0.17182</cdr:y>
    </cdr:from>
    <cdr:to>
      <cdr:x>0.38325</cdr:x>
      <cdr:y>0.2288</cdr:y>
    </cdr:to>
    <cdr:cxnSp macro="">
      <cdr:nvCxnSpPr>
        <cdr:cNvPr id="3" name="Elbow Connector 2"/>
        <cdr:cNvCxnSpPr/>
      </cdr:nvCxnSpPr>
      <cdr:spPr>
        <a:xfrm xmlns:a="http://schemas.openxmlformats.org/drawingml/2006/main" flipV="1">
          <a:off x="1476823" y="890487"/>
          <a:ext cx="1841107" cy="295338"/>
        </a:xfrm>
        <a:prstGeom xmlns:a="http://schemas.openxmlformats.org/drawingml/2006/main" prst="bentConnector3">
          <a:avLst>
            <a:gd name="adj1" fmla="val 50000"/>
          </a:avLst>
        </a:prstGeom>
        <a:ln xmlns:a="http://schemas.openxmlformats.org/drawingml/2006/main">
          <a:solidFill>
            <a:srgbClr val="AAF3ED"/>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0.47042</cdr:x>
      <cdr:y>0.0554</cdr:y>
    </cdr:from>
    <cdr:to>
      <cdr:x>0.64884</cdr:x>
      <cdr:y>0.12483</cdr:y>
    </cdr:to>
    <cdr:cxnSp macro="">
      <cdr:nvCxnSpPr>
        <cdr:cNvPr id="19" name="Elbow Connector 18"/>
        <cdr:cNvCxnSpPr/>
      </cdr:nvCxnSpPr>
      <cdr:spPr>
        <a:xfrm xmlns:a="http://schemas.openxmlformats.org/drawingml/2006/main" rot="10800000" flipV="1">
          <a:off x="3815781" y="259277"/>
          <a:ext cx="1447290" cy="324876"/>
        </a:xfrm>
        <a:prstGeom xmlns:a="http://schemas.openxmlformats.org/drawingml/2006/main" prst="bentConnector3">
          <a:avLst>
            <a:gd name="adj1" fmla="val 100340"/>
          </a:avLst>
        </a:prstGeom>
        <a:ln xmlns:a="http://schemas.openxmlformats.org/drawingml/2006/main">
          <a:solidFill>
            <a:srgbClr val="AAF3ED"/>
          </a:solidFill>
        </a:ln>
      </cdr:spPr>
      <cdr:style>
        <a:lnRef xmlns:a="http://schemas.openxmlformats.org/drawingml/2006/main" idx="2">
          <a:schemeClr val="accent1"/>
        </a:lnRef>
        <a:fillRef xmlns:a="http://schemas.openxmlformats.org/drawingml/2006/main" idx="0">
          <a:schemeClr val="accent1"/>
        </a:fillRef>
        <a:effectRef xmlns:a="http://schemas.openxmlformats.org/drawingml/2006/main" idx="1">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3224BF3-885A-F848-A109-98F667F1B885}" type="datetimeFigureOut">
              <a:rPr lang="en-US" smtClean="0"/>
              <a:t>6/4/2012</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C288F2F-EBD5-AB46-A9C7-3552EBB0C9AC}" type="slidenum">
              <a:rPr lang="en-US" smtClean="0"/>
              <a:t>‹#›</a:t>
            </a:fld>
            <a:endParaRPr lang="en-US"/>
          </a:p>
        </p:txBody>
      </p:sp>
    </p:spTree>
    <p:extLst>
      <p:ext uri="{BB962C8B-B14F-4D97-AF65-F5344CB8AC3E}">
        <p14:creationId xmlns:p14="http://schemas.microsoft.com/office/powerpoint/2010/main" val="11908329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5963A3-6BFB-1449-BCD0-5335C9C199C1}" type="datetimeFigureOut">
              <a:rPr lang="en-US" smtClean="0"/>
              <a:t>6/4/2012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09411A-7426-2B4F-B8D3-476500AAE8B4}" type="slidenum">
              <a:rPr lang="en-US" smtClean="0"/>
              <a:t>‹#›</a:t>
            </a:fld>
            <a:endParaRPr lang="en-US"/>
          </a:p>
        </p:txBody>
      </p:sp>
    </p:spTree>
    <p:extLst>
      <p:ext uri="{BB962C8B-B14F-4D97-AF65-F5344CB8AC3E}">
        <p14:creationId xmlns:p14="http://schemas.microsoft.com/office/powerpoint/2010/main" val="8749409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09411A-7426-2B4F-B8D3-476500AAE8B4}" type="slidenum">
              <a:rPr lang="en-US" smtClean="0"/>
              <a:t>1</a:t>
            </a:fld>
            <a:endParaRPr lang="en-US"/>
          </a:p>
        </p:txBody>
      </p:sp>
    </p:spTree>
    <p:extLst>
      <p:ext uri="{BB962C8B-B14F-4D97-AF65-F5344CB8AC3E}">
        <p14:creationId xmlns:p14="http://schemas.microsoft.com/office/powerpoint/2010/main" val="24049682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58784" y="719466"/>
            <a:ext cx="4140432" cy="3105324"/>
          </a:xfrm>
        </p:spPr>
      </p:sp>
      <p:sp>
        <p:nvSpPr>
          <p:cNvPr id="3" name="Notes Placeholder 2"/>
          <p:cNvSpPr>
            <a:spLocks noGrp="1"/>
          </p:cNvSpPr>
          <p:nvPr>
            <p:ph type="body" idx="1"/>
          </p:nvPr>
        </p:nvSpPr>
        <p:spPr>
          <a:xfrm>
            <a:off x="685800" y="4031633"/>
            <a:ext cx="5486400" cy="5427513"/>
          </a:xfrm>
        </p:spPr>
        <p:txBody>
          <a:bodyPr/>
          <a:lstStyle/>
          <a:p>
            <a:r>
              <a:rPr lang="en-US" sz="1000" dirty="0" smtClean="0"/>
              <a:t>There are currently </a:t>
            </a:r>
            <a:r>
              <a:rPr lang="en-US" sz="1000" b="1" dirty="0" smtClean="0"/>
              <a:t>two digitization facilities at the Boston Public Library</a:t>
            </a:r>
            <a:r>
              <a:rPr lang="en-US" sz="1000" dirty="0" smtClean="0"/>
              <a:t>: The library’s own </a:t>
            </a:r>
            <a:r>
              <a:rPr lang="en-US" sz="1000" b="1" dirty="0" smtClean="0"/>
              <a:t>digital imaging lab </a:t>
            </a:r>
            <a:r>
              <a:rPr lang="en-US" sz="1000" baseline="0" dirty="0" smtClean="0"/>
              <a:t>and the </a:t>
            </a:r>
            <a:r>
              <a:rPr lang="en-US" sz="1000" b="1" baseline="0" dirty="0" smtClean="0"/>
              <a:t>Internet Archive</a:t>
            </a:r>
            <a:r>
              <a:rPr lang="en-US" sz="1000" dirty="0" smtClean="0"/>
              <a:t>. </a:t>
            </a:r>
          </a:p>
          <a:p>
            <a:endParaRPr lang="en-US" sz="1000" dirty="0" smtClean="0"/>
          </a:p>
          <a:p>
            <a:r>
              <a:rPr lang="en-US" sz="1000" dirty="0" smtClean="0"/>
              <a:t>The </a:t>
            </a:r>
            <a:r>
              <a:rPr lang="en-US" sz="1000" b="1" dirty="0" smtClean="0"/>
              <a:t>digital imaging lab </a:t>
            </a:r>
            <a:r>
              <a:rPr lang="en-US" sz="1000" dirty="0" smtClean="0"/>
              <a:t>is optimized to digitize materials of most any size or dimension. This is where we digitize the:</a:t>
            </a:r>
          </a:p>
          <a:p>
            <a:pPr marL="171450" indent="-171450">
              <a:buFontTx/>
              <a:buChar char="-"/>
            </a:pPr>
            <a:r>
              <a:rPr lang="en-US" sz="1000" dirty="0" err="1" smtClean="0"/>
              <a:t>Leventhal</a:t>
            </a:r>
            <a:r>
              <a:rPr lang="en-US" sz="1000" dirty="0" smtClean="0"/>
              <a:t> Center maps</a:t>
            </a:r>
          </a:p>
          <a:p>
            <a:pPr marL="171450" indent="-171450">
              <a:buFontTx/>
              <a:buChar char="-"/>
            </a:pPr>
            <a:r>
              <a:rPr lang="en-US" sz="1000" dirty="0" smtClean="0"/>
              <a:t>photographic prints</a:t>
            </a:r>
          </a:p>
          <a:p>
            <a:pPr marL="171450" indent="-171450">
              <a:buFontTx/>
              <a:buChar char="-"/>
            </a:pPr>
            <a:r>
              <a:rPr lang="en-US" sz="1000" dirty="0" smtClean="0"/>
              <a:t>large-format glass and film negatives</a:t>
            </a:r>
          </a:p>
          <a:p>
            <a:pPr marL="171450" indent="-171450">
              <a:buFontTx/>
              <a:buChar char="-"/>
            </a:pPr>
            <a:r>
              <a:rPr lang="en-US" sz="1000" dirty="0" smtClean="0"/>
              <a:t>postcards</a:t>
            </a:r>
          </a:p>
          <a:p>
            <a:pPr marL="171450" indent="-171450">
              <a:buFontTx/>
              <a:buChar char="-"/>
            </a:pPr>
            <a:r>
              <a:rPr lang="en-US" sz="1000" dirty="0" smtClean="0"/>
              <a:t>posters</a:t>
            </a:r>
          </a:p>
          <a:p>
            <a:pPr marL="171450" indent="-171450">
              <a:buFontTx/>
              <a:buChar char="-"/>
            </a:pPr>
            <a:r>
              <a:rPr lang="en-US" sz="1000" dirty="0" smtClean="0"/>
              <a:t>manuscripts</a:t>
            </a:r>
          </a:p>
          <a:p>
            <a:pPr marL="171450" indent="-171450">
              <a:buFontTx/>
              <a:buChar char="-"/>
            </a:pPr>
            <a:r>
              <a:rPr lang="en-US" sz="1000" dirty="0" smtClean="0"/>
              <a:t>lantern slides</a:t>
            </a:r>
          </a:p>
          <a:p>
            <a:pPr marL="171450" indent="-171450">
              <a:buFontTx/>
              <a:buChar char="-"/>
            </a:pPr>
            <a:r>
              <a:rPr lang="en-US" sz="1000" dirty="0" smtClean="0"/>
              <a:t>atlas pages</a:t>
            </a:r>
          </a:p>
          <a:p>
            <a:pPr marL="171450" indent="-171450">
              <a:buFontTx/>
              <a:buChar char="-"/>
            </a:pPr>
            <a:endParaRPr lang="en-US" sz="1000" dirty="0" smtClean="0"/>
          </a:p>
          <a:p>
            <a:pPr marL="0" indent="0">
              <a:buFontTx/>
              <a:buNone/>
            </a:pPr>
            <a:r>
              <a:rPr lang="en-US" sz="1000" dirty="0" smtClean="0"/>
              <a:t>All imaging is done in accordance with the Federal Agencies Digitization Guidelines Initiative's "Technical Guidelines for Digitizing Cultural Heritage Materials" (http://</a:t>
            </a:r>
            <a:r>
              <a:rPr lang="en-US" sz="1000" dirty="0" err="1" smtClean="0"/>
              <a:t>www.digitizationguidelines.gov</a:t>
            </a:r>
            <a:r>
              <a:rPr lang="en-US" sz="1000" dirty="0" smtClean="0"/>
              <a:t>/). </a:t>
            </a:r>
          </a:p>
          <a:p>
            <a:pPr marL="0" indent="0">
              <a:buFontTx/>
              <a:buNone/>
            </a:pPr>
            <a:endParaRPr lang="en-US" sz="1000" dirty="0" smtClean="0"/>
          </a:p>
          <a:p>
            <a:pPr marL="0" indent="0">
              <a:buFontTx/>
              <a:buNone/>
            </a:pPr>
            <a:r>
              <a:rPr lang="en-US" sz="1000" dirty="0" smtClean="0"/>
              <a:t>Our studio environment is ISO 3664:2009 compliant (http://</a:t>
            </a:r>
            <a:r>
              <a:rPr lang="en-US" sz="1000" dirty="0" err="1" smtClean="0"/>
              <a:t>www.iso.org</a:t>
            </a:r>
            <a:r>
              <a:rPr lang="en-US" sz="1000" dirty="0" smtClean="0"/>
              <a:t>/</a:t>
            </a:r>
            <a:r>
              <a:rPr lang="en-US" sz="1000" dirty="0" err="1" smtClean="0"/>
              <a:t>iso</a:t>
            </a:r>
            <a:r>
              <a:rPr lang="en-US" sz="1000" dirty="0" smtClean="0"/>
              <a:t>/</a:t>
            </a:r>
            <a:r>
              <a:rPr lang="en-US" sz="1000" dirty="0" err="1" smtClean="0"/>
              <a:t>catalogue_detail?csnumber</a:t>
            </a:r>
            <a:r>
              <a:rPr lang="en-US" sz="1000" dirty="0" smtClean="0"/>
              <a:t>=43234). </a:t>
            </a:r>
          </a:p>
          <a:p>
            <a:pPr marL="0" indent="0">
              <a:buFontTx/>
              <a:buNone/>
            </a:pPr>
            <a:endParaRPr lang="en-US" sz="1000" dirty="0"/>
          </a:p>
          <a:p>
            <a:pPr marL="0" indent="0">
              <a:buFontTx/>
              <a:buNone/>
            </a:pPr>
            <a:r>
              <a:rPr lang="en-US" sz="1000" dirty="0" smtClean="0"/>
              <a:t>Walls are </a:t>
            </a:r>
            <a:r>
              <a:rPr lang="en-US" sz="1000" dirty="0" err="1" smtClean="0"/>
              <a:t>Munsell</a:t>
            </a:r>
            <a:r>
              <a:rPr lang="en-US" sz="1000" dirty="0" smtClean="0"/>
              <a:t> N7 gray and light box is D50 light quality (daylight) balanced for optimal viewing.</a:t>
            </a:r>
          </a:p>
          <a:p>
            <a:pPr marL="0" indent="0">
              <a:buFontTx/>
              <a:buNone/>
            </a:pPr>
            <a:endParaRPr lang="en-US" sz="1000" dirty="0" smtClean="0"/>
          </a:p>
          <a:p>
            <a:pPr marL="0" indent="0">
              <a:buFontTx/>
              <a:buNone/>
            </a:pPr>
            <a:r>
              <a:rPr lang="en-US" sz="1000" dirty="0" smtClean="0"/>
              <a:t>We use high-end digital cameras manufactured by </a:t>
            </a:r>
            <a:r>
              <a:rPr lang="en-US" sz="1000" dirty="0" err="1" smtClean="0"/>
              <a:t>Sinar</a:t>
            </a:r>
            <a:r>
              <a:rPr lang="en-US" sz="1000" dirty="0" smtClean="0"/>
              <a:t> for most of our imaging procedures and produce TIFF master files with an embedded Adobe RGB profile at 16 and/or 8 bit.</a:t>
            </a:r>
            <a:r>
              <a:rPr lang="en-US" sz="1000" baseline="0" dirty="0" smtClean="0"/>
              <a:t> </a:t>
            </a:r>
            <a:r>
              <a:rPr lang="en-US" sz="1000" dirty="0" smtClean="0"/>
              <a:t>We will also provide any JPEG derivatives needed by the partner institution at a size and compression ratio of its choosing. </a:t>
            </a:r>
          </a:p>
          <a:p>
            <a:pPr marL="0" indent="0">
              <a:buFontTx/>
              <a:buNone/>
            </a:pPr>
            <a:endParaRPr lang="en-US" sz="1000" dirty="0" smtClean="0"/>
          </a:p>
          <a:p>
            <a:pPr marL="0" indent="0">
              <a:buFontTx/>
              <a:buNone/>
            </a:pPr>
            <a:r>
              <a:rPr lang="en-US" sz="1000" dirty="0" smtClean="0"/>
              <a:t>We are prepared to store a copy of the master files on our own servers until the Digital Commonwealth repository system is equipped to manage such digital objects on their own.</a:t>
            </a:r>
          </a:p>
          <a:p>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10</a:t>
            </a:fld>
            <a:endParaRPr lang="en-US"/>
          </a:p>
        </p:txBody>
      </p:sp>
    </p:spTree>
    <p:extLst>
      <p:ext uri="{BB962C8B-B14F-4D97-AF65-F5344CB8AC3E}">
        <p14:creationId xmlns:p14="http://schemas.microsoft.com/office/powerpoint/2010/main" val="31125151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11</a:t>
            </a:fld>
            <a:endParaRPr lang="en-US"/>
          </a:p>
        </p:txBody>
      </p:sp>
    </p:spTree>
    <p:extLst>
      <p:ext uri="{BB962C8B-B14F-4D97-AF65-F5344CB8AC3E}">
        <p14:creationId xmlns:p14="http://schemas.microsoft.com/office/powerpoint/2010/main" val="1919550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12</a:t>
            </a:fld>
            <a:endParaRPr lang="en-US"/>
          </a:p>
        </p:txBody>
      </p:sp>
    </p:spTree>
    <p:extLst>
      <p:ext uri="{BB962C8B-B14F-4D97-AF65-F5344CB8AC3E}">
        <p14:creationId xmlns:p14="http://schemas.microsoft.com/office/powerpoint/2010/main" val="11937532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13</a:t>
            </a:fld>
            <a:endParaRPr lang="en-US"/>
          </a:p>
        </p:txBody>
      </p:sp>
    </p:spTree>
    <p:extLst>
      <p:ext uri="{BB962C8B-B14F-4D97-AF65-F5344CB8AC3E}">
        <p14:creationId xmlns:p14="http://schemas.microsoft.com/office/powerpoint/2010/main" val="1865612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14</a:t>
            </a:fld>
            <a:endParaRPr lang="en-US"/>
          </a:p>
        </p:txBody>
      </p:sp>
    </p:spTree>
    <p:extLst>
      <p:ext uri="{BB962C8B-B14F-4D97-AF65-F5344CB8AC3E}">
        <p14:creationId xmlns:p14="http://schemas.microsoft.com/office/powerpoint/2010/main" val="2457254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The </a:t>
            </a:r>
            <a:r>
              <a:rPr lang="en-US" sz="1000" b="0" dirty="0" smtClean="0"/>
              <a:t>second digitization facility at the BPL</a:t>
            </a:r>
            <a:r>
              <a:rPr lang="en-US" sz="1000" b="0" baseline="0" dirty="0" smtClean="0"/>
              <a:t> </a:t>
            </a:r>
            <a:r>
              <a:rPr lang="en-US" sz="1000" b="0" dirty="0" smtClean="0"/>
              <a:t>is operated by the Internet Archive, a non-profit 501(3)(c) based in San Francisco. Their</a:t>
            </a:r>
            <a:r>
              <a:rPr lang="en-US" sz="1000" b="0" baseline="0" dirty="0" smtClean="0"/>
              <a:t> </a:t>
            </a:r>
            <a:r>
              <a:rPr lang="en-US" sz="1000" b="0" dirty="0" smtClean="0"/>
              <a:t>lab is optimized for digitizing, processing, and delivering bound materials. They use Canon 5D cameras mounted over a 110-degree V-shaped book cradle and their digitization specs are more in line with those designed for text conversion from image-based to machine-readable formats. The Internet Archive has a scan center here in the BPL (across the hall from our own digital lab) and we have been working very closely with them for about 6 years.</a:t>
            </a:r>
          </a:p>
          <a:p>
            <a:endParaRPr lang="en-US" sz="1000" b="0" dirty="0" smtClean="0"/>
          </a:p>
          <a:p>
            <a:r>
              <a:rPr lang="en-US" sz="1000" b="0" dirty="0" smtClean="0"/>
              <a:t>Once books are digitized by the Internet Archive, they become available in a variety of formats (PDF, DAISY, </a:t>
            </a:r>
            <a:r>
              <a:rPr lang="en-US" sz="1000" b="0" dirty="0" err="1" smtClean="0"/>
              <a:t>ePUB</a:t>
            </a:r>
            <a:r>
              <a:rPr lang="en-US" sz="1000" b="0" dirty="0" smtClean="0"/>
              <a:t>, Kindle, etc.) and can</a:t>
            </a:r>
            <a:r>
              <a:rPr lang="en-US" sz="1000" b="0" baseline="0" dirty="0" smtClean="0"/>
              <a:t> be viewed online through the Internet Archive’s own book viewer. </a:t>
            </a:r>
            <a:r>
              <a:rPr lang="en-US" sz="1000" b="0" dirty="0" smtClean="0"/>
              <a:t>Additionally, any institution</a:t>
            </a:r>
            <a:r>
              <a:rPr lang="en-US" sz="1000" b="0" baseline="0" dirty="0" smtClean="0"/>
              <a:t> that submits books will have </a:t>
            </a:r>
            <a:r>
              <a:rPr lang="en-US" sz="1000" b="0" dirty="0" smtClean="0"/>
              <a:t>access the master files by following the "All Files: HTTP" link to a directory listing of the original JPEG2000 image files, as well as the raw OCR and descriptive metadata files (in XML).</a:t>
            </a:r>
          </a:p>
          <a:p>
            <a:endParaRPr lang="en-US" sz="1000" b="1" dirty="0" smtClean="0"/>
          </a:p>
          <a:p>
            <a:r>
              <a:rPr lang="en-US" sz="1000" b="1" dirty="0" smtClean="0"/>
              <a:t>Digitization: </a:t>
            </a:r>
            <a:r>
              <a:rPr lang="en-US" sz="1000" b="0" dirty="0" smtClean="0"/>
              <a:t>Digitized at the Boston Public Library and federally funded with LSTA funds through the Massachusetts Board of Library Commissioners.</a:t>
            </a:r>
          </a:p>
          <a:p>
            <a:endParaRPr lang="en-US" sz="1000" dirty="0"/>
          </a:p>
          <a:p>
            <a:r>
              <a:rPr lang="en-US" sz="1000" b="1" dirty="0" smtClean="0"/>
              <a:t>Book contributor: </a:t>
            </a:r>
            <a:r>
              <a:rPr lang="en-US" sz="1000" dirty="0" smtClean="0"/>
              <a:t>The partner institution.</a:t>
            </a:r>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15</a:t>
            </a:fld>
            <a:endParaRPr lang="en-US"/>
          </a:p>
        </p:txBody>
      </p:sp>
    </p:spTree>
    <p:extLst>
      <p:ext uri="{BB962C8B-B14F-4D97-AF65-F5344CB8AC3E}">
        <p14:creationId xmlns:p14="http://schemas.microsoft.com/office/powerpoint/2010/main" val="241440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16</a:t>
            </a:fld>
            <a:endParaRPr lang="en-US"/>
          </a:p>
        </p:txBody>
      </p:sp>
    </p:spTree>
    <p:extLst>
      <p:ext uri="{BB962C8B-B14F-4D97-AF65-F5344CB8AC3E}">
        <p14:creationId xmlns:p14="http://schemas.microsoft.com/office/powerpoint/2010/main" val="7423132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17</a:t>
            </a:fld>
            <a:endParaRPr lang="en-US"/>
          </a:p>
        </p:txBody>
      </p:sp>
    </p:spTree>
    <p:extLst>
      <p:ext uri="{BB962C8B-B14F-4D97-AF65-F5344CB8AC3E}">
        <p14:creationId xmlns:p14="http://schemas.microsoft.com/office/powerpoint/2010/main" val="39886528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18</a:t>
            </a:fld>
            <a:endParaRPr lang="en-US"/>
          </a:p>
        </p:txBody>
      </p:sp>
    </p:spTree>
    <p:extLst>
      <p:ext uri="{BB962C8B-B14F-4D97-AF65-F5344CB8AC3E}">
        <p14:creationId xmlns:p14="http://schemas.microsoft.com/office/powerpoint/2010/main" val="1594252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Here is an example of how</a:t>
            </a:r>
            <a:r>
              <a:rPr lang="en-US" sz="1000" baseline="0" dirty="0" smtClean="0"/>
              <a:t> digitization at the BPL digital imaging lab and the Internet Archive can intersect. </a:t>
            </a:r>
          </a:p>
          <a:p>
            <a:endParaRPr lang="en-US" sz="1000" baseline="0" dirty="0" smtClean="0"/>
          </a:p>
          <a:p>
            <a:r>
              <a:rPr lang="en-US" sz="1000" baseline="0" dirty="0" smtClean="0"/>
              <a:t>In this case, the </a:t>
            </a:r>
            <a:r>
              <a:rPr lang="en-US" sz="1000" b="1" baseline="0" dirty="0" smtClean="0"/>
              <a:t>Gleason Public Library </a:t>
            </a:r>
            <a:r>
              <a:rPr lang="en-US" sz="1000" baseline="0" dirty="0" smtClean="0"/>
              <a:t>wanted to digitize its “Wilkins Notebooks” collection. This is a collection of notebooks created by Martha </a:t>
            </a:r>
            <a:r>
              <a:rPr lang="en-US" sz="1000" baseline="0" dirty="0" err="1" smtClean="0"/>
              <a:t>Fifield</a:t>
            </a:r>
            <a:r>
              <a:rPr lang="en-US" sz="1000" baseline="0" dirty="0" smtClean="0"/>
              <a:t> Wilkins of old houses and families in Carlisle, MA and includes both handwritten material and photographs.</a:t>
            </a:r>
          </a:p>
          <a:p>
            <a:endParaRPr lang="en-US" sz="1000" baseline="0" dirty="0" smtClean="0"/>
          </a:p>
          <a:p>
            <a:r>
              <a:rPr lang="en-US" sz="1000" baseline="0" dirty="0" smtClean="0"/>
              <a:t>In order to preserve each volume as a complete unit, we digitized the notebooks at the Internet Archive, where they can be viewed in their entirety as 2-page spreads.</a:t>
            </a:r>
          </a:p>
          <a:p>
            <a:endParaRPr lang="en-US" sz="1000" baseline="0" dirty="0" smtClean="0"/>
          </a:p>
          <a:p>
            <a:r>
              <a:rPr lang="en-US" sz="1000" baseline="0" dirty="0" smtClean="0"/>
              <a:t>In addition, we removed the photographs from the binders and created hi-resolution archival TIF files for each item.</a:t>
            </a:r>
          </a:p>
          <a:p>
            <a:endParaRPr lang="en-US" sz="1000" baseline="0" dirty="0" smtClean="0"/>
          </a:p>
          <a:p>
            <a:r>
              <a:rPr lang="en-US" sz="1000" baseline="0" dirty="0" smtClean="0"/>
              <a:t>As far as file delivery, Gleason received both the Internet Archive materials as well as the hi-res TIFs and they are free to use them in any way they would like at their institution or on their website.</a:t>
            </a:r>
          </a:p>
        </p:txBody>
      </p:sp>
      <p:sp>
        <p:nvSpPr>
          <p:cNvPr id="4" name="Slide Number Placeholder 3"/>
          <p:cNvSpPr>
            <a:spLocks noGrp="1"/>
          </p:cNvSpPr>
          <p:nvPr>
            <p:ph type="sldNum" sz="quarter" idx="10"/>
          </p:nvPr>
        </p:nvSpPr>
        <p:spPr/>
        <p:txBody>
          <a:bodyPr/>
          <a:lstStyle/>
          <a:p>
            <a:fld id="{3609411A-7426-2B4F-B8D3-476500AAE8B4}" type="slidenum">
              <a:rPr lang="en-US" smtClean="0"/>
              <a:t>19</a:t>
            </a:fld>
            <a:endParaRPr lang="en-US"/>
          </a:p>
        </p:txBody>
      </p:sp>
    </p:spTree>
    <p:extLst>
      <p:ext uri="{BB962C8B-B14F-4D97-AF65-F5344CB8AC3E}">
        <p14:creationId xmlns:p14="http://schemas.microsoft.com/office/powerpoint/2010/main" val="34896954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dirty="0" smtClean="0"/>
              <a:t>Main goals of project: </a:t>
            </a:r>
          </a:p>
          <a:p>
            <a:endParaRPr lang="en-US" sz="1000" dirty="0" smtClean="0"/>
          </a:p>
          <a:p>
            <a:r>
              <a:rPr lang="en-US" sz="1000" dirty="0" smtClean="0"/>
              <a:t>1) To increase the membership base of Digital Commonwealth</a:t>
            </a:r>
          </a:p>
          <a:p>
            <a:r>
              <a:rPr lang="en-US" sz="1000" dirty="0" smtClean="0"/>
              <a:t>2) To increase</a:t>
            </a:r>
            <a:r>
              <a:rPr lang="en-US" sz="1000" baseline="0" dirty="0" smtClean="0"/>
              <a:t> the number of </a:t>
            </a:r>
            <a:r>
              <a:rPr lang="en-US" sz="1000" dirty="0" smtClean="0"/>
              <a:t>digital objects and digitized collections available for deposit or</a:t>
            </a:r>
            <a:r>
              <a:rPr lang="en-US" sz="1000" baseline="0" dirty="0" smtClean="0"/>
              <a:t> </a:t>
            </a:r>
            <a:r>
              <a:rPr lang="en-US" sz="1000" dirty="0" smtClean="0"/>
              <a:t>harvest into Digital Commonwealth systems. </a:t>
            </a:r>
          </a:p>
          <a:p>
            <a:endParaRPr lang="en-US" sz="1000" dirty="0" smtClean="0"/>
          </a:p>
          <a:p>
            <a:r>
              <a:rPr lang="en-US" sz="1000" dirty="0" smtClean="0"/>
              <a:t>Massachusetts libraries, museums, archives, historical societies, and</a:t>
            </a:r>
            <a:r>
              <a:rPr lang="en-US" sz="1000" baseline="0" dirty="0" smtClean="0"/>
              <a:t> </a:t>
            </a:r>
            <a:r>
              <a:rPr lang="en-US" sz="1000" dirty="0" smtClean="0"/>
              <a:t>other historical organizations are the beneficiaries of the services made available through this</a:t>
            </a:r>
            <a:r>
              <a:rPr lang="en-US" sz="1000" baseline="0" dirty="0" smtClean="0"/>
              <a:t> </a:t>
            </a:r>
            <a:r>
              <a:rPr lang="en-US" sz="1000" dirty="0" smtClean="0"/>
              <a:t>grant. </a:t>
            </a:r>
          </a:p>
          <a:p>
            <a:endParaRPr lang="en-US" sz="1000" dirty="0" smtClean="0"/>
          </a:p>
          <a:p>
            <a:r>
              <a:rPr lang="en-US" sz="1000" dirty="0" smtClean="0"/>
              <a:t>Generally, this project and the activities surrounding it are meant to bolster confidence in</a:t>
            </a:r>
            <a:r>
              <a:rPr lang="en-US" sz="1000" baseline="0" dirty="0" smtClean="0"/>
              <a:t> this </a:t>
            </a:r>
            <a:r>
              <a:rPr lang="en-US" sz="1000" dirty="0" smtClean="0"/>
              <a:t>statewide digital library initiative, as well as the confidence of individual institutions</a:t>
            </a:r>
            <a:r>
              <a:rPr lang="en-US" sz="1000" baseline="0" dirty="0" smtClean="0"/>
              <a:t> </a:t>
            </a:r>
            <a:r>
              <a:rPr lang="en-US" sz="1000" dirty="0" smtClean="0"/>
              <a:t>in their ability to successfully complete digitization projects. </a:t>
            </a:r>
          </a:p>
          <a:p>
            <a:endParaRPr lang="en-US" sz="1000" dirty="0" smtClean="0"/>
          </a:p>
          <a:p>
            <a:r>
              <a:rPr lang="en-US" sz="1000" dirty="0" smtClean="0"/>
              <a:t>As DC systems, policies,</a:t>
            </a:r>
            <a:r>
              <a:rPr lang="en-US" sz="1000" baseline="0" dirty="0" smtClean="0"/>
              <a:t> </a:t>
            </a:r>
            <a:r>
              <a:rPr lang="en-US" sz="1000" dirty="0" smtClean="0"/>
              <a:t>governance, and business models are developed over the next several years, the BPL expects to</a:t>
            </a:r>
            <a:r>
              <a:rPr lang="en-US" sz="1000" baseline="0" dirty="0" smtClean="0"/>
              <a:t> </a:t>
            </a:r>
            <a:r>
              <a:rPr lang="en-US" sz="1000" dirty="0" smtClean="0"/>
              <a:t>contribute the products of this grant project to a robust and sustainable digital repository and</a:t>
            </a:r>
            <a:r>
              <a:rPr lang="en-US" sz="1000" baseline="0" dirty="0" smtClean="0"/>
              <a:t> </a:t>
            </a:r>
            <a:r>
              <a:rPr lang="en-US" sz="1000" dirty="0" smtClean="0"/>
              <a:t>library system for the Commonwealth of Massachusetts.</a:t>
            </a:r>
          </a:p>
          <a:p>
            <a:endParaRPr lang="en-US" sz="1000" dirty="0" smtClean="0"/>
          </a:p>
          <a:p>
            <a:pPr marL="0" marR="0" lvl="2" indent="0" algn="l" defTabSz="457200" rtl="0" eaLnBrk="1" fontAlgn="auto" latinLnBrk="0" hangingPunct="1">
              <a:lnSpc>
                <a:spcPct val="100000"/>
              </a:lnSpc>
              <a:spcBef>
                <a:spcPts val="0"/>
              </a:spcBef>
              <a:spcAft>
                <a:spcPts val="0"/>
              </a:spcAft>
              <a:buClrTx/>
              <a:buSzTx/>
              <a:buFontTx/>
              <a:buNone/>
              <a:tabLst/>
              <a:defRPr/>
            </a:pPr>
            <a:r>
              <a:rPr lang="en-US" sz="1000" dirty="0" smtClean="0"/>
              <a:t>**Initially announced on various email lists (MLS,</a:t>
            </a:r>
            <a:r>
              <a:rPr lang="en-US" sz="1000" baseline="0" dirty="0" smtClean="0"/>
              <a:t> </a:t>
            </a:r>
            <a:r>
              <a:rPr lang="en-US" sz="1000" dirty="0" smtClean="0"/>
              <a:t>NEA, ARLIS NE-L, NEMA) between</a:t>
            </a:r>
            <a:r>
              <a:rPr lang="en-US" sz="1000" baseline="0" dirty="0" smtClean="0"/>
              <a:t> mid-</a:t>
            </a:r>
            <a:r>
              <a:rPr lang="en-US" sz="1000" dirty="0" smtClean="0"/>
              <a:t>August and late-September 2011</a:t>
            </a:r>
            <a:r>
              <a:rPr lang="en-US" sz="1000" baseline="0" dirty="0" smtClean="0"/>
              <a:t> and the Digital Commonwealth officially announced the program in late September 2011</a:t>
            </a:r>
            <a:r>
              <a:rPr lang="en-US" sz="1000" dirty="0" smtClean="0"/>
              <a:t>.</a:t>
            </a:r>
            <a:r>
              <a:rPr lang="en-US" sz="1000" baseline="0" dirty="0" smtClean="0"/>
              <a:t> </a:t>
            </a:r>
            <a:r>
              <a:rPr lang="en-US" sz="1000" b="1" i="1" baseline="0" dirty="0" smtClean="0"/>
              <a:t>Digitization through the grant initiative began October 1</a:t>
            </a:r>
            <a:r>
              <a:rPr lang="en-US" sz="1000" b="1" i="1" baseline="0" smtClean="0"/>
              <a:t>, 2011</a:t>
            </a:r>
            <a:endParaRPr lang="en-US" sz="1000" b="1" i="1" baseline="0" dirty="0" smtClean="0"/>
          </a:p>
        </p:txBody>
      </p:sp>
      <p:sp>
        <p:nvSpPr>
          <p:cNvPr id="4" name="Slide Number Placeholder 3"/>
          <p:cNvSpPr>
            <a:spLocks noGrp="1"/>
          </p:cNvSpPr>
          <p:nvPr>
            <p:ph type="sldNum" sz="quarter" idx="10"/>
          </p:nvPr>
        </p:nvSpPr>
        <p:spPr/>
        <p:txBody>
          <a:bodyPr/>
          <a:lstStyle/>
          <a:p>
            <a:fld id="{3609411A-7426-2B4F-B8D3-476500AAE8B4}" type="slidenum">
              <a:rPr lang="en-US" smtClean="0"/>
              <a:t>2</a:t>
            </a:fld>
            <a:endParaRPr lang="en-US"/>
          </a:p>
        </p:txBody>
      </p:sp>
    </p:spTree>
    <p:extLst>
      <p:ext uri="{BB962C8B-B14F-4D97-AF65-F5344CB8AC3E}">
        <p14:creationId xmlns:p14="http://schemas.microsoft.com/office/powerpoint/2010/main" val="41096773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20</a:t>
            </a:fld>
            <a:endParaRPr lang="en-US"/>
          </a:p>
        </p:txBody>
      </p:sp>
    </p:spTree>
    <p:extLst>
      <p:ext uri="{BB962C8B-B14F-4D97-AF65-F5344CB8AC3E}">
        <p14:creationId xmlns:p14="http://schemas.microsoft.com/office/powerpoint/2010/main" val="18099742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As of March 31, 11,384 individual objects have been digitized at the BPL digital imaging lab. Digitization is ongoing, so more since then.</a:t>
            </a:r>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21</a:t>
            </a:fld>
            <a:endParaRPr lang="en-US"/>
          </a:p>
        </p:txBody>
      </p:sp>
    </p:spTree>
    <p:extLst>
      <p:ext uri="{BB962C8B-B14F-4D97-AF65-F5344CB8AC3E}">
        <p14:creationId xmlns:p14="http://schemas.microsoft.com/office/powerpoint/2010/main" val="14128254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22</a:t>
            </a:fld>
            <a:endParaRPr lang="en-US"/>
          </a:p>
        </p:txBody>
      </p:sp>
    </p:spTree>
    <p:extLst>
      <p:ext uri="{BB962C8B-B14F-4D97-AF65-F5344CB8AC3E}">
        <p14:creationId xmlns:p14="http://schemas.microsoft.com/office/powerpoint/2010/main" val="33276162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solidFill>
                  <a:srgbClr val="000000"/>
                </a:solidFill>
                <a:ea typeface="ＭＳ Ｐゴシック" charset="0"/>
                <a:cs typeface="ＭＳ Ｐゴシック" charset="0"/>
              </a:rPr>
              <a:t>As of March 31, 893 individual volumes (155,259 pages) have been digitized at the BPL’s Internet Archive scanning</a:t>
            </a:r>
            <a:r>
              <a:rPr lang="en-US" sz="1000" baseline="0" dirty="0" smtClean="0">
                <a:solidFill>
                  <a:srgbClr val="000000"/>
                </a:solidFill>
                <a:ea typeface="ＭＳ Ｐゴシック" charset="0"/>
                <a:cs typeface="ＭＳ Ｐゴシック" charset="0"/>
              </a:rPr>
              <a:t> </a:t>
            </a:r>
            <a:r>
              <a:rPr lang="en-US" sz="1000" dirty="0" smtClean="0">
                <a:solidFill>
                  <a:srgbClr val="000000"/>
                </a:solidFill>
                <a:ea typeface="ＭＳ Ｐゴシック" charset="0"/>
                <a:cs typeface="ＭＳ Ｐゴシック" charset="0"/>
              </a:rPr>
              <a:t>center. Again, digitization</a:t>
            </a:r>
            <a:r>
              <a:rPr lang="en-US" sz="1000" baseline="0" dirty="0" smtClean="0">
                <a:solidFill>
                  <a:srgbClr val="000000"/>
                </a:solidFill>
                <a:ea typeface="ＭＳ Ｐゴシック" charset="0"/>
                <a:cs typeface="ＭＳ Ｐゴシック" charset="0"/>
              </a:rPr>
              <a:t> is ongoing, so more since then.</a:t>
            </a:r>
            <a:endParaRPr lang="en-US" sz="1000" dirty="0" smtClean="0">
              <a:solidFill>
                <a:srgbClr val="000000"/>
              </a:solidFill>
              <a:ea typeface="ＭＳ Ｐゴシック" charset="0"/>
              <a:cs typeface="ＭＳ Ｐゴシック" charset="0"/>
            </a:endParaRPr>
          </a:p>
          <a:p>
            <a:pPr>
              <a:defRPr/>
            </a:pPr>
            <a:endParaRPr lang="en-US" sz="1000" dirty="0">
              <a:solidFill>
                <a:srgbClr val="000000"/>
              </a:solidFill>
              <a:ea typeface="ＭＳ Ｐゴシック" charset="0"/>
              <a:cs typeface="ＭＳ Ｐゴシック" charset="0"/>
            </a:endParaRPr>
          </a:p>
          <a:p>
            <a:pPr>
              <a:defRPr/>
            </a:pPr>
            <a:r>
              <a:rPr lang="en-US" sz="1000" dirty="0" smtClean="0">
                <a:solidFill>
                  <a:srgbClr val="000000"/>
                </a:solidFill>
                <a:ea typeface="ＭＳ Ｐゴシック" charset="0"/>
                <a:cs typeface="ＭＳ Ｐゴシック" charset="0"/>
              </a:rPr>
              <a:t>These </a:t>
            </a:r>
            <a:r>
              <a:rPr lang="en-US" sz="1000" dirty="0">
                <a:solidFill>
                  <a:srgbClr val="000000"/>
                </a:solidFill>
                <a:ea typeface="ＭＳ Ｐゴシック" charset="0"/>
                <a:cs typeface="ＭＳ Ｐゴシック" charset="0"/>
              </a:rPr>
              <a:t>books </a:t>
            </a:r>
            <a:r>
              <a:rPr lang="en-US" sz="1000" dirty="0" smtClean="0">
                <a:solidFill>
                  <a:srgbClr val="000000"/>
                </a:solidFill>
                <a:ea typeface="ＭＳ Ｐゴシック" charset="0"/>
                <a:cs typeface="ＭＳ Ｐゴシック" charset="0"/>
              </a:rPr>
              <a:t>have been downloaded 4,090 times via the Internet Archive.</a:t>
            </a:r>
            <a:endParaRPr lang="en-US" sz="1000" dirty="0">
              <a:solidFill>
                <a:srgbClr val="000000"/>
              </a:solidFill>
              <a:ea typeface="ＭＳ Ｐゴシック" charset="0"/>
              <a:cs typeface="ＭＳ Ｐゴシック"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dirty="0" smtClean="0">
              <a:solidFill>
                <a:srgbClr val="000000"/>
              </a:solidFill>
              <a:ea typeface="ＭＳ Ｐゴシック" charset="0"/>
              <a:cs typeface="ＭＳ Ｐゴシック" charset="0"/>
            </a:endParaRPr>
          </a:p>
          <a:p>
            <a:pPr>
              <a:defRPr/>
            </a:pPr>
            <a:r>
              <a:rPr lang="en-US" sz="1000" dirty="0">
                <a:solidFill>
                  <a:srgbClr val="000000"/>
                </a:solidFill>
                <a:ea typeface="ＭＳ Ｐゴシック" charset="0"/>
                <a:cs typeface="ＭＳ Ｐゴシック" charset="0"/>
              </a:rPr>
              <a:t>The demand for and rate of </a:t>
            </a:r>
            <a:r>
              <a:rPr lang="en-US" sz="1000" dirty="0" smtClean="0">
                <a:solidFill>
                  <a:srgbClr val="000000"/>
                </a:solidFill>
                <a:ea typeface="ＭＳ Ｐゴシック" charset="0"/>
                <a:cs typeface="ＭＳ Ｐゴシック" charset="0"/>
              </a:rPr>
              <a:t>production through the BPL’s Internet Archive lab was higher than anticipated in FY 2012. If awarded, the grant for FY2013 </a:t>
            </a:r>
            <a:r>
              <a:rPr lang="en-US" sz="1000" baseline="0" dirty="0" smtClean="0">
                <a:solidFill>
                  <a:srgbClr val="000000"/>
                </a:solidFill>
                <a:ea typeface="ＭＳ Ｐゴシック" charset="0"/>
                <a:cs typeface="ＭＳ Ｐゴシック" charset="0"/>
              </a:rPr>
              <a:t>increases this budget line significantly to meet demand in this area.</a:t>
            </a:r>
            <a:endParaRPr lang="en-US" sz="1000" dirty="0" smtClean="0">
              <a:solidFill>
                <a:srgbClr val="000000"/>
              </a:solidFill>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3609411A-7426-2B4F-B8D3-476500AAE8B4}" type="slidenum">
              <a:rPr lang="en-US" smtClean="0"/>
              <a:t>23</a:t>
            </a:fld>
            <a:endParaRPr lang="en-US"/>
          </a:p>
        </p:txBody>
      </p:sp>
    </p:spTree>
    <p:extLst>
      <p:ext uri="{BB962C8B-B14F-4D97-AF65-F5344CB8AC3E}">
        <p14:creationId xmlns:p14="http://schemas.microsoft.com/office/powerpoint/2010/main" val="2295564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Lucida Grande"/>
              <a:buNone/>
            </a:pPr>
            <a:endParaRPr lang="en-US" sz="1000" dirty="0" smtClean="0">
              <a:solidFill>
                <a:schemeClr val="bg1"/>
              </a:solidFill>
              <a:latin typeface="Arial" charset="0"/>
              <a:ea typeface="ＭＳ Ｐゴシック" charset="0"/>
              <a:cs typeface="ＭＳ Ｐゴシック" charset="0"/>
            </a:endParaRPr>
          </a:p>
        </p:txBody>
      </p:sp>
      <p:sp>
        <p:nvSpPr>
          <p:cNvPr id="4" name="Slide Number Placeholder 3"/>
          <p:cNvSpPr>
            <a:spLocks noGrp="1"/>
          </p:cNvSpPr>
          <p:nvPr>
            <p:ph type="sldNum" sz="quarter" idx="10"/>
          </p:nvPr>
        </p:nvSpPr>
        <p:spPr/>
        <p:txBody>
          <a:bodyPr/>
          <a:lstStyle/>
          <a:p>
            <a:fld id="{3609411A-7426-2B4F-B8D3-476500AAE8B4}" type="slidenum">
              <a:rPr lang="en-US" smtClean="0"/>
              <a:t>24</a:t>
            </a:fld>
            <a:endParaRPr lang="en-US"/>
          </a:p>
        </p:txBody>
      </p:sp>
    </p:spTree>
    <p:extLst>
      <p:ext uri="{BB962C8B-B14F-4D97-AF65-F5344CB8AC3E}">
        <p14:creationId xmlns:p14="http://schemas.microsoft.com/office/powerpoint/2010/main" val="20497679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93825" y="722313"/>
            <a:ext cx="4070350" cy="3052762"/>
          </a:xfrm>
        </p:spPr>
      </p:sp>
      <p:sp>
        <p:nvSpPr>
          <p:cNvPr id="3" name="Notes Placeholder 2"/>
          <p:cNvSpPr>
            <a:spLocks noGrp="1"/>
          </p:cNvSpPr>
          <p:nvPr>
            <p:ph type="body" idx="1"/>
          </p:nvPr>
        </p:nvSpPr>
        <p:spPr>
          <a:xfrm>
            <a:off x="685800" y="4129316"/>
            <a:ext cx="5486400" cy="5033640"/>
          </a:xfrm>
        </p:spPr>
        <p:txBody>
          <a:bodyPr/>
          <a:lstStyle/>
          <a:p>
            <a:r>
              <a:rPr lang="en-US" sz="1000" b="1" dirty="0" smtClean="0"/>
              <a:t>West Bridgewater </a:t>
            </a:r>
            <a:r>
              <a:rPr lang="en-US" sz="1000" dirty="0" smtClean="0"/>
              <a:t>/ Postcard</a:t>
            </a:r>
            <a:r>
              <a:rPr lang="en-US" sz="1000" baseline="0" dirty="0" smtClean="0"/>
              <a:t> w/handwritten note on back / Howard Seminary, W. Bridgewater, MA</a:t>
            </a:r>
          </a:p>
          <a:p>
            <a:endParaRPr lang="en-US" sz="1000"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Faulkner</a:t>
            </a:r>
            <a:r>
              <a:rPr lang="en-US" sz="1000" b="1" baseline="0" dirty="0" smtClean="0"/>
              <a:t> Hospital </a:t>
            </a:r>
            <a:r>
              <a:rPr lang="en-US" sz="1000" baseline="0" dirty="0" smtClean="0"/>
              <a:t>medical staff</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b="1" baseline="0" dirty="0" smtClean="0"/>
              <a:t>State Library of Massachusetts </a:t>
            </a:r>
            <a:r>
              <a:rPr lang="en-US" sz="1000" baseline="0" dirty="0" smtClean="0"/>
              <a:t>/ Photographs of members of the Massachusetts legislature</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b="1" baseline="0" dirty="0" smtClean="0"/>
              <a:t>Thomas Crane Public Library </a:t>
            </a:r>
            <a:r>
              <a:rPr lang="en-US" sz="1000" baseline="0" dirty="0" smtClean="0"/>
              <a:t>/ Warren S. Parker photograph collection / Parker held the position of city building inspector and created these glass slides to illustrate a series of lectures about Quincy history.</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1"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b="1" baseline="0" dirty="0" smtClean="0"/>
              <a:t>Lowell Historical Society </a:t>
            </a:r>
            <a:r>
              <a:rPr lang="en-US" sz="1000" baseline="0" dirty="0" smtClean="0"/>
              <a:t>/ George Russell Photograph Collection (panoramic photographs) / 50th Annual Session, Ancient Order of United Workmen, April 24, 1928, Lowell, MA</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b="1" baseline="0" dirty="0" smtClean="0"/>
              <a:t>Griffin Museum of Photography </a:t>
            </a:r>
            <a:r>
              <a:rPr lang="en-US" sz="1000" baseline="0" dirty="0" smtClean="0"/>
              <a:t>/ image from the Arthur Griffin Archives (photojournalist for Boston Globe, Archives holds photos, negatives, newspaper clippings)</a:t>
            </a:r>
          </a:p>
          <a:p>
            <a:endParaRPr lang="en-US" sz="1000" dirty="0" smtClean="0"/>
          </a:p>
          <a:p>
            <a:r>
              <a:rPr lang="en-US" sz="1000" b="1" dirty="0" smtClean="0"/>
              <a:t>Lucius Beebe</a:t>
            </a:r>
            <a:r>
              <a:rPr lang="en-US" sz="1000" b="1" baseline="0" dirty="0" smtClean="0"/>
              <a:t> Memorial Library / </a:t>
            </a:r>
            <a:r>
              <a:rPr lang="en-US" sz="1000" baseline="0" dirty="0" smtClean="0"/>
              <a:t>Maps – Town plan for the town of Wakefield Mass., plan prepared for Wakefield Town Planning Board, November 1924 (Arthur C. </a:t>
            </a:r>
            <a:r>
              <a:rPr lang="en-US" sz="1000" baseline="0" dirty="0" err="1" smtClean="0"/>
              <a:t>Comey</a:t>
            </a:r>
            <a:r>
              <a:rPr lang="en-US" sz="1000" baseline="0" dirty="0" smtClean="0"/>
              <a:t>, City Planner)</a:t>
            </a:r>
          </a:p>
          <a:p>
            <a:endParaRPr lang="en-US" sz="1000" baseline="0" dirty="0" smtClean="0"/>
          </a:p>
          <a:p>
            <a:r>
              <a:rPr lang="en-US" sz="1000" b="1" baseline="0" dirty="0" smtClean="0"/>
              <a:t>Massachusetts Historical Society </a:t>
            </a:r>
            <a:r>
              <a:rPr lang="en-US" sz="1000" baseline="0" dirty="0" smtClean="0"/>
              <a:t>/ Annotated newspapers by </a:t>
            </a:r>
            <a:r>
              <a:rPr lang="en-US" sz="1000" baseline="0" dirty="0" err="1" smtClean="0"/>
              <a:t>Harbottle</a:t>
            </a:r>
            <a:r>
              <a:rPr lang="en-US" sz="1000" baseline="0" dirty="0" smtClean="0"/>
              <a:t> Dorr / </a:t>
            </a:r>
            <a:r>
              <a:rPr lang="en-US" sz="1000" b="1" dirty="0" smtClean="0"/>
              <a:t>Boston Evening-Post, Monday, June 3, 1765 / Numb. 1552 –</a:t>
            </a:r>
            <a:r>
              <a:rPr lang="en-US" sz="1000" b="1" baseline="0" dirty="0" smtClean="0"/>
              <a:t> </a:t>
            </a:r>
            <a:r>
              <a:rPr lang="en-US" sz="1000" i="1" dirty="0" smtClean="0"/>
              <a:t>(About "The Speech of his Excellency Francis Bernard, </a:t>
            </a:r>
            <a:r>
              <a:rPr lang="en-US" sz="1000" i="1" dirty="0" err="1" smtClean="0"/>
              <a:t>Esq</a:t>
            </a:r>
            <a:r>
              <a:rPr lang="en-US" sz="1000" i="1" dirty="0" smtClean="0"/>
              <a:t> – Captain-General and Governor in Chief, in and over His Majesty's Province of Massachusetts-Bay, in New England, and Vice-Admiral of the same; To the Great and General Court of the said Province")</a:t>
            </a:r>
            <a:r>
              <a:rPr lang="en-US" sz="1000" dirty="0" smtClean="0"/>
              <a:t> </a:t>
            </a:r>
          </a:p>
          <a:p>
            <a:r>
              <a:rPr lang="en-US" sz="1000" b="0" i="1" dirty="0" smtClean="0"/>
              <a:t>Annotated</a:t>
            </a:r>
            <a:r>
              <a:rPr lang="en-US" sz="1000" b="0" i="1" baseline="0" dirty="0" smtClean="0"/>
              <a:t> with – </a:t>
            </a:r>
            <a:r>
              <a:rPr lang="en-US" sz="1000" b="0" i="1" dirty="0" smtClean="0"/>
              <a:t>“</a:t>
            </a:r>
            <a:r>
              <a:rPr lang="en-US" sz="1000" dirty="0" smtClean="0"/>
              <a:t>This speech the House did not answer, perhaps they did not understand. Who could? * Now the wolf shows himself notwithstanding his sheep's clothing.”</a:t>
            </a:r>
          </a:p>
          <a:p>
            <a:endParaRPr lang="en-US" sz="1000" dirty="0" smtClean="0"/>
          </a:p>
          <a:p>
            <a:r>
              <a:rPr lang="en-US" sz="1000" b="1" dirty="0" smtClean="0"/>
              <a:t>Holmes Public Library </a:t>
            </a:r>
            <a:r>
              <a:rPr lang="en-US" sz="1000" dirty="0" smtClean="0"/>
              <a:t>/ Halifax Congregational</a:t>
            </a:r>
            <a:r>
              <a:rPr lang="en-US" sz="1000" baseline="0" dirty="0" smtClean="0"/>
              <a:t> Church marriage intentions – “</a:t>
            </a:r>
            <a:r>
              <a:rPr lang="en-US" sz="1000" dirty="0" smtClean="0"/>
              <a:t>This may certify that the intention of Marriage between Mr. </a:t>
            </a:r>
            <a:r>
              <a:rPr lang="en-US" sz="1000" dirty="0" err="1" smtClean="0"/>
              <a:t>Abial</a:t>
            </a:r>
            <a:r>
              <a:rPr lang="en-US" sz="1000" dirty="0" smtClean="0"/>
              <a:t> White and Miss Joanna Fuller both of the Halifax bath been entered with me fourteen days prior to the date hereof and published in the town of Halifax according to the directions of law. Given under my hand at Halifax, Dec. 26th 1808. Josiah </a:t>
            </a:r>
            <a:r>
              <a:rPr lang="en-US" sz="1000" dirty="0" err="1" smtClean="0"/>
              <a:t>Tomson</a:t>
            </a:r>
            <a:r>
              <a:rPr lang="en-US" sz="1000" dirty="0" smtClean="0"/>
              <a:t> Town Clerk”</a:t>
            </a:r>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25</a:t>
            </a:fld>
            <a:endParaRPr lang="en-US"/>
          </a:p>
        </p:txBody>
      </p:sp>
    </p:spTree>
    <p:extLst>
      <p:ext uri="{BB962C8B-B14F-4D97-AF65-F5344CB8AC3E}">
        <p14:creationId xmlns:p14="http://schemas.microsoft.com/office/powerpoint/2010/main" val="290987724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26</a:t>
            </a:fld>
            <a:endParaRPr lang="en-US"/>
          </a:p>
        </p:txBody>
      </p:sp>
    </p:spTree>
    <p:extLst>
      <p:ext uri="{BB962C8B-B14F-4D97-AF65-F5344CB8AC3E}">
        <p14:creationId xmlns:p14="http://schemas.microsoft.com/office/powerpoint/2010/main" val="40092834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27</a:t>
            </a:fld>
            <a:endParaRPr lang="en-US"/>
          </a:p>
        </p:txBody>
      </p:sp>
    </p:spTree>
    <p:extLst>
      <p:ext uri="{BB962C8B-B14F-4D97-AF65-F5344CB8AC3E}">
        <p14:creationId xmlns:p14="http://schemas.microsoft.com/office/powerpoint/2010/main" val="41961059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b="1" dirty="0" smtClean="0"/>
              <a:t>Perkins Photograph Albums</a:t>
            </a:r>
          </a:p>
          <a:p>
            <a:pPr marL="171450" indent="-171450">
              <a:buFontTx/>
              <a:buChar char="-"/>
            </a:pPr>
            <a:r>
              <a:rPr lang="en-US" sz="1000" dirty="0" smtClean="0"/>
              <a:t>Portrait Album </a:t>
            </a:r>
          </a:p>
          <a:p>
            <a:pPr marL="171450" indent="-171450">
              <a:buFontTx/>
              <a:buChar char="-"/>
            </a:pPr>
            <a:r>
              <a:rPr lang="en-US" sz="1000" dirty="0" smtClean="0"/>
              <a:t>Perkins Album, circa 1893</a:t>
            </a:r>
          </a:p>
          <a:p>
            <a:pPr marL="171450" indent="-171450">
              <a:buFontTx/>
              <a:buChar char="-"/>
            </a:pPr>
            <a:r>
              <a:rPr lang="en-US" sz="1000" dirty="0" smtClean="0"/>
              <a:t>Perkins Album, 1913</a:t>
            </a:r>
          </a:p>
          <a:p>
            <a:pPr marL="171450" indent="-171450">
              <a:buFontTx/>
              <a:buChar char="-"/>
            </a:pPr>
            <a:r>
              <a:rPr lang="en-US" sz="1000" dirty="0" smtClean="0"/>
              <a:t>Perkins Album, circa 1932</a:t>
            </a:r>
          </a:p>
          <a:p>
            <a:pPr marL="171450" indent="-171450">
              <a:buFontTx/>
              <a:buChar char="-"/>
            </a:pPr>
            <a:endParaRPr lang="en-US" sz="1000" dirty="0" smtClean="0"/>
          </a:p>
          <a:p>
            <a:pPr marL="0" indent="0">
              <a:buFontTx/>
              <a:buNone/>
            </a:pPr>
            <a:r>
              <a:rPr lang="en-US" sz="1000" b="1" dirty="0" smtClean="0"/>
              <a:t>Royal Normal College for the Blind, England</a:t>
            </a:r>
          </a:p>
          <a:p>
            <a:pPr marL="0" indent="0">
              <a:buFontTx/>
              <a:buNone/>
            </a:pPr>
            <a:endParaRPr lang="en-US" sz="1000" b="1" dirty="0" smtClean="0"/>
          </a:p>
          <a:p>
            <a:pPr marL="0" indent="0">
              <a:buFontTx/>
              <a:buNone/>
            </a:pPr>
            <a:r>
              <a:rPr lang="en-US" sz="1000" b="1" dirty="0" smtClean="0"/>
              <a:t>World's Fair Albums </a:t>
            </a:r>
          </a:p>
          <a:p>
            <a:pPr marL="171450" indent="-171450">
              <a:buFontTx/>
              <a:buChar char="-"/>
            </a:pPr>
            <a:r>
              <a:rPr lang="en-US" sz="1000" b="0" dirty="0" smtClean="0"/>
              <a:t>Kindergarten Department Album, World's Columbian Exposition, 1893 </a:t>
            </a:r>
          </a:p>
          <a:p>
            <a:pPr marL="171450" indent="-171450">
              <a:buFontTx/>
              <a:buChar char="-"/>
            </a:pPr>
            <a:r>
              <a:rPr lang="en-US" sz="1000" b="0" dirty="0" smtClean="0"/>
              <a:t>Boys' Department, Primary and Kindergarten, Perkins Institution, St. Louis Exposition Album</a:t>
            </a:r>
          </a:p>
          <a:p>
            <a:pPr marL="171450" indent="-171450">
              <a:buFontTx/>
              <a:buChar char="-"/>
            </a:pPr>
            <a:r>
              <a:rPr lang="en-US" sz="1000" b="0" dirty="0" smtClean="0"/>
              <a:t>Girls' Department, Primary and Kindergarten, Perkins Institution, St. Louis Exposition Album</a:t>
            </a:r>
          </a:p>
        </p:txBody>
      </p:sp>
      <p:sp>
        <p:nvSpPr>
          <p:cNvPr id="4" name="Slide Number Placeholder 3"/>
          <p:cNvSpPr>
            <a:spLocks noGrp="1"/>
          </p:cNvSpPr>
          <p:nvPr>
            <p:ph type="sldNum" sz="quarter" idx="10"/>
          </p:nvPr>
        </p:nvSpPr>
        <p:spPr/>
        <p:txBody>
          <a:bodyPr/>
          <a:lstStyle/>
          <a:p>
            <a:fld id="{3609411A-7426-2B4F-B8D3-476500AAE8B4}" type="slidenum">
              <a:rPr lang="en-US" smtClean="0"/>
              <a:t>28</a:t>
            </a:fld>
            <a:endParaRPr lang="en-US"/>
          </a:p>
        </p:txBody>
      </p:sp>
    </p:spTree>
    <p:extLst>
      <p:ext uri="{BB962C8B-B14F-4D97-AF65-F5344CB8AC3E}">
        <p14:creationId xmlns:p14="http://schemas.microsoft.com/office/powerpoint/2010/main" val="9232876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29</a:t>
            </a:fld>
            <a:endParaRPr lang="en-US"/>
          </a:p>
        </p:txBody>
      </p:sp>
    </p:spTree>
    <p:extLst>
      <p:ext uri="{BB962C8B-B14F-4D97-AF65-F5344CB8AC3E}">
        <p14:creationId xmlns:p14="http://schemas.microsoft.com/office/powerpoint/2010/main" val="299034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a:t>
            </a:fld>
            <a:endParaRPr lang="en-US"/>
          </a:p>
        </p:txBody>
      </p:sp>
    </p:spTree>
    <p:extLst>
      <p:ext uri="{BB962C8B-B14F-4D97-AF65-F5344CB8AC3E}">
        <p14:creationId xmlns:p14="http://schemas.microsoft.com/office/powerpoint/2010/main" val="36259530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30</a:t>
            </a:fld>
            <a:endParaRPr lang="en-US"/>
          </a:p>
        </p:txBody>
      </p:sp>
    </p:spTree>
    <p:extLst>
      <p:ext uri="{BB962C8B-B14F-4D97-AF65-F5344CB8AC3E}">
        <p14:creationId xmlns:p14="http://schemas.microsoft.com/office/powerpoint/2010/main" val="3580001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31</a:t>
            </a:fld>
            <a:endParaRPr lang="en-US"/>
          </a:p>
        </p:txBody>
      </p:sp>
    </p:spTree>
    <p:extLst>
      <p:ext uri="{BB962C8B-B14F-4D97-AF65-F5344CB8AC3E}">
        <p14:creationId xmlns:p14="http://schemas.microsoft.com/office/powerpoint/2010/main" val="4182388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32</a:t>
            </a:fld>
            <a:endParaRPr lang="en-US"/>
          </a:p>
        </p:txBody>
      </p:sp>
    </p:spTree>
    <p:extLst>
      <p:ext uri="{BB962C8B-B14F-4D97-AF65-F5344CB8AC3E}">
        <p14:creationId xmlns:p14="http://schemas.microsoft.com/office/powerpoint/2010/main" val="10095827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33</a:t>
            </a:fld>
            <a:endParaRPr lang="en-US"/>
          </a:p>
        </p:txBody>
      </p:sp>
    </p:spTree>
    <p:extLst>
      <p:ext uri="{BB962C8B-B14F-4D97-AF65-F5344CB8AC3E}">
        <p14:creationId xmlns:p14="http://schemas.microsoft.com/office/powerpoint/2010/main" val="80568194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34</a:t>
            </a:fld>
            <a:endParaRPr lang="en-US"/>
          </a:p>
        </p:txBody>
      </p:sp>
    </p:spTree>
    <p:extLst>
      <p:ext uri="{BB962C8B-B14F-4D97-AF65-F5344CB8AC3E}">
        <p14:creationId xmlns:p14="http://schemas.microsoft.com/office/powerpoint/2010/main" val="18015706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35</a:t>
            </a:fld>
            <a:endParaRPr lang="en-US"/>
          </a:p>
        </p:txBody>
      </p:sp>
    </p:spTree>
    <p:extLst>
      <p:ext uri="{BB962C8B-B14F-4D97-AF65-F5344CB8AC3E}">
        <p14:creationId xmlns:p14="http://schemas.microsoft.com/office/powerpoint/2010/main" val="17535272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36</a:t>
            </a:fld>
            <a:endParaRPr lang="en-US"/>
          </a:p>
        </p:txBody>
      </p:sp>
    </p:spTree>
    <p:extLst>
      <p:ext uri="{BB962C8B-B14F-4D97-AF65-F5344CB8AC3E}">
        <p14:creationId xmlns:p14="http://schemas.microsoft.com/office/powerpoint/2010/main" val="29332525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1" i="1" dirty="0" smtClean="0"/>
              <a:t>DON’T mention what</a:t>
            </a:r>
            <a:r>
              <a:rPr lang="en-US" sz="1000" b="1" i="1" baseline="0" dirty="0" smtClean="0"/>
              <a:t> DC can’t handle or do!!!</a:t>
            </a:r>
          </a:p>
          <a:p>
            <a:endParaRPr lang="en-US" sz="1000" baseline="0" dirty="0" smtClean="0"/>
          </a:p>
          <a:p>
            <a:r>
              <a:rPr lang="en-US" sz="1000" baseline="0" dirty="0" smtClean="0"/>
              <a:t>Just say everything that is digitized will eventually go into Digital Commonwealth portal and repository system.</a:t>
            </a:r>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37</a:t>
            </a:fld>
            <a:endParaRPr lang="en-US"/>
          </a:p>
        </p:txBody>
      </p:sp>
    </p:spTree>
    <p:extLst>
      <p:ext uri="{BB962C8B-B14F-4D97-AF65-F5344CB8AC3E}">
        <p14:creationId xmlns:p14="http://schemas.microsoft.com/office/powerpoint/2010/main" val="5028908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09411A-7426-2B4F-B8D3-476500AAE8B4}" type="slidenum">
              <a:rPr lang="en-US" smtClean="0"/>
              <a:t>38</a:t>
            </a:fld>
            <a:endParaRPr lang="en-US"/>
          </a:p>
        </p:txBody>
      </p:sp>
    </p:spTree>
    <p:extLst>
      <p:ext uri="{BB962C8B-B14F-4D97-AF65-F5344CB8AC3E}">
        <p14:creationId xmlns:p14="http://schemas.microsoft.com/office/powerpoint/2010/main" val="667315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30698" y="407750"/>
            <a:ext cx="2796604" cy="2097454"/>
          </a:xfrm>
        </p:spPr>
      </p:sp>
      <p:sp>
        <p:nvSpPr>
          <p:cNvPr id="3" name="Notes Placeholder 2"/>
          <p:cNvSpPr>
            <a:spLocks noGrp="1"/>
          </p:cNvSpPr>
          <p:nvPr>
            <p:ph type="body" idx="1"/>
          </p:nvPr>
        </p:nvSpPr>
        <p:spPr>
          <a:xfrm>
            <a:off x="685800" y="2548971"/>
            <a:ext cx="5486400" cy="6341489"/>
          </a:xfrm>
        </p:spPr>
        <p:txBody>
          <a:bodyPr/>
          <a:lstStyle/>
          <a:p>
            <a:r>
              <a:rPr lang="en-US" sz="1000" b="1" i="0" dirty="0" smtClean="0"/>
              <a:t>Project Activities/Methods:</a:t>
            </a:r>
          </a:p>
          <a:p>
            <a:pPr marL="0" indent="0">
              <a:buFont typeface="+mj-lt"/>
              <a:buNone/>
            </a:pPr>
            <a:endParaRPr lang="en-US" sz="1000" b="0" i="0" dirty="0" smtClean="0"/>
          </a:p>
          <a:p>
            <a:pPr marL="228600" indent="-228600">
              <a:buFont typeface="+mj-lt"/>
              <a:buAutoNum type="arabicPeriod"/>
            </a:pPr>
            <a:r>
              <a:rPr lang="en-US" sz="1000" b="0" i="0" dirty="0" smtClean="0"/>
              <a:t>Review submissions made via the online form.</a:t>
            </a:r>
            <a:r>
              <a:rPr lang="en-US" sz="1000" b="0" i="0" baseline="0" dirty="0" smtClean="0"/>
              <a:t> </a:t>
            </a:r>
            <a:r>
              <a:rPr lang="en-US" sz="1000" b="0" i="0" dirty="0" smtClean="0"/>
              <a:t>Follow up with each</a:t>
            </a:r>
            <a:r>
              <a:rPr lang="en-US" sz="1000" b="0" i="0" baseline="0" dirty="0" smtClean="0"/>
              <a:t> </a:t>
            </a:r>
            <a:r>
              <a:rPr lang="en-US" sz="1000" b="0" i="0" dirty="0" smtClean="0"/>
              <a:t>applicant by email or phone within ten business days of submission to confirm receipt of application.</a:t>
            </a:r>
          </a:p>
          <a:p>
            <a:pPr marL="228600" indent="-228600">
              <a:buFont typeface="+mj-lt"/>
              <a:buAutoNum type="arabicPeriod"/>
            </a:pPr>
            <a:endParaRPr lang="en-US" sz="1000" b="0" i="0" dirty="0" smtClean="0"/>
          </a:p>
          <a:p>
            <a:pPr marL="228600" indent="-228600">
              <a:buFont typeface="+mj-lt"/>
              <a:buAutoNum type="arabicPeriod"/>
            </a:pPr>
            <a:r>
              <a:rPr lang="en-US" sz="1000" b="0" i="0" dirty="0" smtClean="0"/>
              <a:t>Contact applicants to arrange consultative site visits as well as delivery and return of materials</a:t>
            </a:r>
            <a:r>
              <a:rPr lang="en-US" sz="1000" b="0" i="0" baseline="0" dirty="0" smtClean="0"/>
              <a:t> </a:t>
            </a:r>
            <a:r>
              <a:rPr lang="en-US" sz="1000" b="0" i="0" dirty="0" smtClean="0"/>
              <a:t>and to discuss the specific requirements and limitations of each project.</a:t>
            </a:r>
          </a:p>
          <a:p>
            <a:pPr marL="228600" indent="-228600">
              <a:buFont typeface="+mj-lt"/>
              <a:buAutoNum type="arabicPeriod"/>
            </a:pPr>
            <a:endParaRPr lang="en-US" sz="1000" b="0" i="0" dirty="0" smtClean="0"/>
          </a:p>
          <a:p>
            <a:pPr marL="228600" indent="-228600">
              <a:buFont typeface="+mj-lt"/>
              <a:buAutoNum type="arabicPeriod"/>
            </a:pPr>
            <a:r>
              <a:rPr lang="en-US" sz="1000" b="0" i="0" dirty="0" smtClean="0"/>
              <a:t>Conduct site visits to partner institutions using LSTA funds for car rental. Evaluate materials</a:t>
            </a:r>
            <a:r>
              <a:rPr lang="en-US" sz="1000" b="0" i="0" baseline="0" dirty="0" smtClean="0"/>
              <a:t> </a:t>
            </a:r>
            <a:r>
              <a:rPr lang="en-US" sz="1000" b="0" i="0" dirty="0" smtClean="0"/>
              <a:t>and make recommendations to partners concerning selection, descriptive-metadata creation, and</a:t>
            </a:r>
            <a:r>
              <a:rPr lang="en-US" sz="1000" b="0" i="0" baseline="0" dirty="0" smtClean="0"/>
              <a:t> </a:t>
            </a:r>
            <a:r>
              <a:rPr lang="en-US" sz="1000" b="0" i="0" dirty="0" smtClean="0"/>
              <a:t>preparation of items for digitization (e.g., removal from some types of enclosures, unique</a:t>
            </a:r>
            <a:r>
              <a:rPr lang="en-US" sz="1000" b="0" i="0" baseline="0" dirty="0" smtClean="0"/>
              <a:t> </a:t>
            </a:r>
            <a:r>
              <a:rPr lang="en-US" sz="1000" b="0" i="0" dirty="0" smtClean="0"/>
              <a:t>identification system clearly expressed, duplicate review and removal, etc.).</a:t>
            </a:r>
          </a:p>
          <a:p>
            <a:pPr marL="228600" indent="-228600">
              <a:buFont typeface="+mj-lt"/>
              <a:buAutoNum type="arabicPeriod"/>
            </a:pPr>
            <a:endParaRPr lang="en-US" sz="1000" b="0" i="0" dirty="0" smtClean="0"/>
          </a:p>
          <a:p>
            <a:pPr marL="228600" indent="-228600">
              <a:buFont typeface="+mj-lt"/>
              <a:buAutoNum type="arabicPeriod"/>
            </a:pPr>
            <a:r>
              <a:rPr lang="en-US" sz="1000" b="0" i="0" dirty="0" smtClean="0"/>
              <a:t>Make arrangements for transportation of items to and from BPL facilities for digitization using</a:t>
            </a:r>
            <a:r>
              <a:rPr lang="en-US" sz="1000" b="0" i="0" baseline="0" dirty="0" smtClean="0"/>
              <a:t> </a:t>
            </a:r>
            <a:r>
              <a:rPr lang="en-US" sz="1000" b="0" i="0" dirty="0" smtClean="0"/>
              <a:t>either LSTA-funded rental car or delivery service, or allow partner institution to deliver on their</a:t>
            </a:r>
            <a:r>
              <a:rPr lang="en-US" sz="1000" b="0" i="0" baseline="0" dirty="0" smtClean="0"/>
              <a:t> </a:t>
            </a:r>
            <a:r>
              <a:rPr lang="en-US" sz="1000" b="0" i="0" dirty="0" smtClean="0"/>
              <a:t>own.</a:t>
            </a:r>
          </a:p>
          <a:p>
            <a:pPr marL="228600" indent="-228600">
              <a:buFont typeface="+mj-lt"/>
              <a:buAutoNum type="arabicPeriod"/>
            </a:pPr>
            <a:endParaRPr lang="en-US" sz="1000" b="0" i="0" dirty="0" smtClean="0"/>
          </a:p>
          <a:p>
            <a:pPr marL="228600" indent="-228600">
              <a:buFont typeface="+mj-lt"/>
              <a:buAutoNum type="arabicPeriod"/>
            </a:pPr>
            <a:r>
              <a:rPr lang="en-US" sz="1000" b="0" i="0" dirty="0" smtClean="0"/>
              <a:t>Schedule digitization production in BPL labs based on quantity of items, physical</a:t>
            </a:r>
            <a:r>
              <a:rPr lang="en-US" sz="1000" b="0" i="0" baseline="0" dirty="0" smtClean="0"/>
              <a:t> </a:t>
            </a:r>
            <a:r>
              <a:rPr lang="en-US" sz="1000" b="0" i="0" dirty="0" smtClean="0"/>
              <a:t>characteristics of collections, and level of imaging equipment availability. Receive materials</a:t>
            </a:r>
            <a:r>
              <a:rPr lang="en-US" sz="1000" b="0" i="0" baseline="0" dirty="0" smtClean="0"/>
              <a:t> </a:t>
            </a:r>
            <a:r>
              <a:rPr lang="en-US" sz="1000" b="0" i="0" dirty="0" smtClean="0"/>
              <a:t>upon arrival at BPL, record information into materials-received spreadsheet, and fill out internal</a:t>
            </a:r>
            <a:r>
              <a:rPr lang="en-US" sz="1000" b="0" i="0" baseline="0" dirty="0" smtClean="0"/>
              <a:t> </a:t>
            </a:r>
            <a:r>
              <a:rPr lang="en-US" sz="1000" b="0" i="0" dirty="0" smtClean="0"/>
              <a:t>tracking forms.</a:t>
            </a:r>
          </a:p>
          <a:p>
            <a:pPr marL="228600" indent="-228600">
              <a:buFont typeface="+mj-lt"/>
              <a:buAutoNum type="arabicPeriod"/>
            </a:pPr>
            <a:endParaRPr lang="en-US" sz="1000" b="0" i="0" dirty="0" smtClean="0"/>
          </a:p>
          <a:p>
            <a:pPr marL="228600" indent="-228600">
              <a:buFont typeface="+mj-lt"/>
              <a:buAutoNum type="arabicPeriod"/>
            </a:pPr>
            <a:r>
              <a:rPr lang="en-US" sz="1000" b="0" i="0" dirty="0" smtClean="0"/>
              <a:t>Digitize non-bound materials and perform post production tasks (e.g., cropping, rotating, and</a:t>
            </a:r>
            <a:r>
              <a:rPr lang="en-US" sz="1000" b="0" i="0" baseline="0" dirty="0" smtClean="0"/>
              <a:t> </a:t>
            </a:r>
            <a:r>
              <a:rPr lang="en-US" sz="1000" b="0" i="0" dirty="0" smtClean="0"/>
              <a:t>image adjustments for contrast and color). Create derivative image files as required by partner</a:t>
            </a:r>
            <a:r>
              <a:rPr lang="en-US" sz="1000" b="0" i="0" baseline="0" dirty="0" smtClean="0"/>
              <a:t> </a:t>
            </a:r>
            <a:r>
              <a:rPr lang="en-US" sz="1000" b="0" i="0" dirty="0" smtClean="0"/>
              <a:t>institutions. Transfer master files to BPL storage system. Transfer master files, and any</a:t>
            </a:r>
            <a:r>
              <a:rPr lang="en-US" sz="1000" b="0" i="0" baseline="0" dirty="0" smtClean="0"/>
              <a:t> </a:t>
            </a:r>
            <a:r>
              <a:rPr lang="en-US" sz="1000" b="0" i="0" dirty="0" smtClean="0"/>
              <a:t>derivative files, to portable hard drive or CD/DVD for delivery to partner institutions.</a:t>
            </a:r>
          </a:p>
          <a:p>
            <a:pPr marL="228600" indent="-228600">
              <a:buFont typeface="+mj-lt"/>
              <a:buAutoNum type="arabicPeriod"/>
            </a:pPr>
            <a:endParaRPr lang="en-US" sz="1000" b="0" i="0" dirty="0" smtClean="0"/>
          </a:p>
          <a:p>
            <a:pPr marL="228600" indent="-228600">
              <a:buFont typeface="+mj-lt"/>
              <a:buAutoNum type="arabicPeriod"/>
            </a:pPr>
            <a:r>
              <a:rPr lang="en-US" sz="1000" b="0" i="0" dirty="0" smtClean="0"/>
              <a:t>Prepare bound items for Internet Archive digitization </a:t>
            </a:r>
            <a:r>
              <a:rPr lang="en-US" sz="1000" b="0" i="0" dirty="0" err="1" smtClean="0"/>
              <a:t>workstream</a:t>
            </a:r>
            <a:r>
              <a:rPr lang="en-US" sz="1000" b="0" i="0" dirty="0" smtClean="0"/>
              <a:t>. Crosswalk data from</a:t>
            </a:r>
            <a:r>
              <a:rPr lang="en-US" sz="1000" b="0" i="0" baseline="0" dirty="0" smtClean="0"/>
              <a:t> </a:t>
            </a:r>
            <a:r>
              <a:rPr lang="en-US" sz="1000" b="0" i="0" dirty="0" smtClean="0"/>
              <a:t>partner institutions’ descriptive metadata records into Internet Archive digitization template. For</a:t>
            </a:r>
            <a:r>
              <a:rPr lang="en-US" sz="1000" b="0" i="0" baseline="0" dirty="0" smtClean="0"/>
              <a:t> </a:t>
            </a:r>
            <a:r>
              <a:rPr lang="en-US" sz="1000" b="0" i="0" dirty="0" smtClean="0"/>
              <a:t>a few small partner institutions (those without on-staff catalogers or librarians), create original</a:t>
            </a:r>
            <a:r>
              <a:rPr lang="en-US" sz="1000" b="0" i="0" baseline="0" dirty="0" smtClean="0"/>
              <a:t> </a:t>
            </a:r>
            <a:r>
              <a:rPr lang="en-US" sz="1000" b="0" i="0" dirty="0" smtClean="0"/>
              <a:t>descriptive information to be used by the Internet Archive. Following digitization, prepare and</a:t>
            </a:r>
            <a:r>
              <a:rPr lang="en-US" sz="1000" b="0" i="0" baseline="0" dirty="0" smtClean="0"/>
              <a:t> </a:t>
            </a:r>
            <a:r>
              <a:rPr lang="en-US" sz="1000" b="0" i="0" dirty="0" smtClean="0"/>
              <a:t>send book delivery URLs to the partner institution to facilitate discovery of resources on a local</a:t>
            </a:r>
            <a:r>
              <a:rPr lang="en-US" sz="1000" b="0" i="0" baseline="0" dirty="0" smtClean="0"/>
              <a:t> </a:t>
            </a:r>
            <a:r>
              <a:rPr lang="en-US" sz="1000" b="0" i="0" dirty="0" smtClean="0"/>
              <a:t>website or integrated library system.</a:t>
            </a:r>
          </a:p>
          <a:p>
            <a:pPr marL="228600" indent="-228600">
              <a:buFont typeface="+mj-lt"/>
              <a:buAutoNum type="arabicPeriod"/>
            </a:pPr>
            <a:endParaRPr lang="en-US" sz="1000" b="0" i="0" dirty="0" smtClean="0"/>
          </a:p>
          <a:p>
            <a:pPr marL="228600" indent="-228600">
              <a:buFont typeface="+mj-lt"/>
              <a:buAutoNum type="arabicPeriod"/>
            </a:pPr>
            <a:r>
              <a:rPr lang="en-US" sz="1000" b="0" i="0" dirty="0" smtClean="0"/>
              <a:t>Record application and production statistics in order to support constant engagement with</a:t>
            </a:r>
            <a:r>
              <a:rPr lang="en-US" sz="1000" b="0" i="0" baseline="0" dirty="0" smtClean="0"/>
              <a:t> </a:t>
            </a:r>
            <a:r>
              <a:rPr lang="en-US" sz="1000" b="0" i="0" dirty="0" smtClean="0"/>
              <a:t>partners as the DC portal and repository system is developed and becomes more capable of</a:t>
            </a:r>
            <a:r>
              <a:rPr lang="en-US" sz="1000" b="0" i="0" baseline="0" dirty="0" smtClean="0"/>
              <a:t> </a:t>
            </a:r>
            <a:r>
              <a:rPr lang="en-US" sz="1000" b="0" i="0" dirty="0" smtClean="0"/>
              <a:t>supporting a variety of digital object types.</a:t>
            </a:r>
          </a:p>
          <a:p>
            <a:pPr marL="228600" indent="-228600">
              <a:buFont typeface="+mj-lt"/>
              <a:buAutoNum type="arabicPeriod"/>
            </a:pPr>
            <a:endParaRPr lang="en-US" sz="1000" b="0" i="0" dirty="0" smtClean="0"/>
          </a:p>
          <a:p>
            <a:pPr marL="228600" indent="-228600">
              <a:buFont typeface="+mj-lt"/>
              <a:buAutoNum type="arabicPeriod"/>
            </a:pPr>
            <a:r>
              <a:rPr lang="en-US" sz="1000" b="0" i="0" dirty="0" smtClean="0"/>
              <a:t>Create blog postings to be shared on the project website or other related websites (e.g., the</a:t>
            </a:r>
            <a:r>
              <a:rPr lang="en-US" sz="1000" b="0" i="0" baseline="0" dirty="0" smtClean="0"/>
              <a:t> </a:t>
            </a:r>
            <a:r>
              <a:rPr lang="en-US" sz="1000" b="0" i="0" dirty="0" smtClean="0"/>
              <a:t>BPL “Compass” blog — http://</a:t>
            </a:r>
            <a:r>
              <a:rPr lang="en-US" sz="1000" b="0" i="0" dirty="0" err="1" smtClean="0"/>
              <a:t>www.bpl.org</a:t>
            </a:r>
            <a:r>
              <a:rPr lang="en-US" sz="1000" b="0" i="0" dirty="0" smtClean="0"/>
              <a:t>/compass — the BPL’s website for strategic</a:t>
            </a:r>
            <a:r>
              <a:rPr lang="en-US" sz="1000" b="0" i="0" baseline="0" dirty="0" smtClean="0"/>
              <a:t> </a:t>
            </a:r>
            <a:r>
              <a:rPr lang="en-US" sz="1000" b="0" i="0" dirty="0" smtClean="0"/>
              <a:t>planning).</a:t>
            </a:r>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4</a:t>
            </a:fld>
            <a:endParaRPr lang="en-US"/>
          </a:p>
        </p:txBody>
      </p:sp>
    </p:spTree>
    <p:extLst>
      <p:ext uri="{BB962C8B-B14F-4D97-AF65-F5344CB8AC3E}">
        <p14:creationId xmlns:p14="http://schemas.microsoft.com/office/powerpoint/2010/main" val="4172367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Digitization</a:t>
            </a:r>
            <a:r>
              <a:rPr lang="en-US" sz="1000" baseline="0" dirty="0" smtClean="0"/>
              <a:t> Applicants through March 31, 2012.</a:t>
            </a:r>
            <a:br>
              <a:rPr lang="en-US" sz="1000" baseline="0" dirty="0" smtClean="0"/>
            </a:br>
            <a:endParaRPr lang="en-US" sz="1000" baseline="0" dirty="0" smtClean="0"/>
          </a:p>
          <a:p>
            <a:r>
              <a:rPr lang="en-US" sz="1000" baseline="0" dirty="0" smtClean="0"/>
              <a:t>We continue to receive applications and we’ve created a queue for FY 2013, which would begin in October 2012 if the BPL receives funding. Some of the applicants shown are already in the queue for next year.</a:t>
            </a:r>
          </a:p>
          <a:p>
            <a:endParaRPr lang="en-US" sz="1000" baseline="0" dirty="0" smtClean="0"/>
          </a:p>
          <a:p>
            <a:r>
              <a:rPr lang="en-US" sz="1000" baseline="0" dirty="0" smtClean="0"/>
              <a:t>Additional applicants are:</a:t>
            </a:r>
          </a:p>
          <a:p>
            <a:endParaRPr lang="en-US" sz="1000" baseline="0" dirty="0" smtClean="0"/>
          </a:p>
          <a:p>
            <a:pPr marL="171450" indent="-171450">
              <a:buFontTx/>
              <a:buChar char="-"/>
            </a:pPr>
            <a:r>
              <a:rPr lang="en-US" sz="1000" baseline="0" dirty="0" smtClean="0"/>
              <a:t>Westborough High School Library</a:t>
            </a:r>
          </a:p>
          <a:p>
            <a:pPr marL="171450" indent="-171450">
              <a:buFontTx/>
              <a:buChar char="-"/>
            </a:pPr>
            <a:r>
              <a:rPr lang="en-US" sz="1000" dirty="0" smtClean="0"/>
              <a:t>Salem State University</a:t>
            </a:r>
          </a:p>
          <a:p>
            <a:pPr marL="171450" indent="-171450">
              <a:buFontTx/>
              <a:buChar char="-"/>
            </a:pPr>
            <a:r>
              <a:rPr lang="en-US" sz="1000" dirty="0" smtClean="0"/>
              <a:t>Hingham Public Library</a:t>
            </a:r>
          </a:p>
          <a:p>
            <a:pPr marL="171450" indent="-171450">
              <a:buFontTx/>
              <a:buChar char="-"/>
            </a:pPr>
            <a:r>
              <a:rPr lang="en-US" sz="1000" dirty="0" smtClean="0"/>
              <a:t>Swampscott Public Library</a:t>
            </a:r>
          </a:p>
          <a:p>
            <a:pPr marL="171450" indent="-171450">
              <a:buFontTx/>
              <a:buChar char="-"/>
            </a:pPr>
            <a:r>
              <a:rPr lang="en-US" sz="1000" dirty="0" smtClean="0"/>
              <a:t>Holyoke Public Library</a:t>
            </a:r>
          </a:p>
          <a:p>
            <a:pPr marL="171450" indent="-171450">
              <a:buFontTx/>
              <a:buChar char="-"/>
            </a:pPr>
            <a:r>
              <a:rPr lang="en-US" sz="1000" dirty="0" smtClean="0"/>
              <a:t>Framingham Public Library</a:t>
            </a:r>
          </a:p>
          <a:p>
            <a:pPr marL="171450" indent="-171450">
              <a:buFontTx/>
              <a:buChar char="-"/>
            </a:pPr>
            <a:r>
              <a:rPr lang="en-US" sz="1000" dirty="0"/>
              <a:t>The Lenox Library</a:t>
            </a:r>
          </a:p>
        </p:txBody>
      </p:sp>
      <p:sp>
        <p:nvSpPr>
          <p:cNvPr id="4" name="Slide Number Placeholder 3"/>
          <p:cNvSpPr>
            <a:spLocks noGrp="1"/>
          </p:cNvSpPr>
          <p:nvPr>
            <p:ph type="sldNum" sz="quarter" idx="10"/>
          </p:nvPr>
        </p:nvSpPr>
        <p:spPr/>
        <p:txBody>
          <a:bodyPr/>
          <a:lstStyle/>
          <a:p>
            <a:fld id="{3609411A-7426-2B4F-B8D3-476500AAE8B4}" type="slidenum">
              <a:rPr lang="en-US" smtClean="0"/>
              <a:t>5</a:t>
            </a:fld>
            <a:endParaRPr lang="en-US"/>
          </a:p>
        </p:txBody>
      </p:sp>
    </p:spTree>
    <p:extLst>
      <p:ext uri="{BB962C8B-B14F-4D97-AF65-F5344CB8AC3E}">
        <p14:creationId xmlns:p14="http://schemas.microsoft.com/office/powerpoint/2010/main" val="3344051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dirty="0" smtClean="0"/>
              <a:t>Beginning January 2012, an intern from Emerson College was brought on as a project liaison.</a:t>
            </a:r>
            <a:r>
              <a:rPr lang="en-US" sz="1000" b="0" baseline="0" dirty="0" smtClean="0"/>
              <a:t> </a:t>
            </a:r>
            <a:r>
              <a:rPr lang="en-US" sz="1000" b="0" dirty="0" smtClean="0"/>
              <a:t>Her responsibilities include direct solicitation</a:t>
            </a:r>
            <a:r>
              <a:rPr lang="en-US" sz="1000" b="0" baseline="0" dirty="0" smtClean="0"/>
              <a:t> of </a:t>
            </a:r>
            <a:r>
              <a:rPr lang="en-US" sz="1000" b="0" dirty="0" smtClean="0"/>
              <a:t>applications from institutions</a:t>
            </a:r>
            <a:r>
              <a:rPr lang="en-US" sz="1000" b="0" baseline="0" dirty="0" smtClean="0"/>
              <a:t> </a:t>
            </a:r>
            <a:r>
              <a:rPr lang="en-US" sz="1000" b="0" dirty="0" smtClean="0"/>
              <a:t>located in currently under-represented areas of the state (e.g., the Pioneer Valley, Cape Ann). So far, only one applicant (New Bedford Public Library) applied after</a:t>
            </a:r>
            <a:r>
              <a:rPr lang="en-US" sz="1000" b="0" baseline="0" dirty="0" smtClean="0"/>
              <a:t> </a:t>
            </a:r>
            <a:r>
              <a:rPr lang="en-US" sz="1000" b="0" dirty="0" smtClean="0"/>
              <a:t>being directly solicited. The other institutions responded as a result of indirect bulk outreach.</a:t>
            </a:r>
          </a:p>
          <a:p>
            <a:endParaRPr lang="en-US" sz="1000" b="0" dirty="0" smtClean="0"/>
          </a:p>
          <a:p>
            <a:r>
              <a:rPr lang="en-US" sz="1000" b="1" dirty="0" smtClean="0"/>
              <a:t>Legislative support:</a:t>
            </a:r>
          </a:p>
          <a:p>
            <a:endParaRPr lang="en-US" sz="1000" dirty="0" smtClean="0"/>
          </a:p>
          <a:p>
            <a:r>
              <a:rPr lang="en-US" sz="1000" dirty="0" smtClean="0"/>
              <a:t>The Boston Public Library has proposed that the activities and goals of this project be part of its Library for the Commonwealth</a:t>
            </a:r>
            <a:r>
              <a:rPr lang="en-US" sz="1000" baseline="0" dirty="0" smtClean="0"/>
              <a:t> </a:t>
            </a:r>
            <a:r>
              <a:rPr lang="en-US" sz="1000" dirty="0" smtClean="0"/>
              <a:t>program.</a:t>
            </a:r>
            <a:r>
              <a:rPr lang="en-US" sz="1000" baseline="0" dirty="0" smtClean="0"/>
              <a:t> </a:t>
            </a:r>
            <a:r>
              <a:rPr lang="en-US" sz="1000" dirty="0" smtClean="0"/>
              <a:t>Through various channels, the BPL is actively lobbying the Massachusetts Legislature for</a:t>
            </a:r>
            <a:r>
              <a:rPr lang="en-US" sz="1000" baseline="0" dirty="0" smtClean="0"/>
              <a:t> </a:t>
            </a:r>
            <a:r>
              <a:rPr lang="en-US" sz="1000" dirty="0" smtClean="0"/>
              <a:t>statutory funding in order to fully support the goals of this program. </a:t>
            </a:r>
          </a:p>
          <a:p>
            <a:endParaRPr lang="en-US" sz="1000" dirty="0" smtClean="0"/>
          </a:p>
          <a:p>
            <a:r>
              <a:rPr lang="en-US" sz="1000" dirty="0" smtClean="0"/>
              <a:t>Some legislators have</a:t>
            </a:r>
            <a:r>
              <a:rPr lang="en-US" sz="1000" baseline="0" dirty="0" smtClean="0"/>
              <a:t> </a:t>
            </a:r>
            <a:r>
              <a:rPr lang="en-US" sz="1000" dirty="0" smtClean="0"/>
              <a:t>already indicated their support for this initiative publicly. They are:</a:t>
            </a:r>
          </a:p>
          <a:p>
            <a:pPr marL="171450" indent="-171450">
              <a:buFontTx/>
              <a:buChar char="-"/>
            </a:pPr>
            <a:r>
              <a:rPr lang="en-US" sz="1000" dirty="0" smtClean="0"/>
              <a:t>Rep. William C. Galvin</a:t>
            </a:r>
          </a:p>
          <a:p>
            <a:pPr marL="171450" indent="-171450">
              <a:buFontTx/>
              <a:buChar char="-"/>
            </a:pPr>
            <a:r>
              <a:rPr lang="en-US" sz="1000" dirty="0" smtClean="0"/>
              <a:t>Rep. Kate Hogan</a:t>
            </a:r>
          </a:p>
          <a:p>
            <a:pPr marL="171450" indent="-171450">
              <a:buFontTx/>
              <a:buChar char="-"/>
            </a:pPr>
            <a:r>
              <a:rPr lang="en-US" sz="1000" dirty="0" smtClean="0"/>
              <a:t>Rep. Mary </a:t>
            </a:r>
            <a:r>
              <a:rPr lang="en-US" sz="1000" dirty="0" err="1" smtClean="0"/>
              <a:t>Walz</a:t>
            </a:r>
            <a:r>
              <a:rPr lang="en-US" sz="1000" dirty="0" smtClean="0"/>
              <a:t> </a:t>
            </a:r>
          </a:p>
          <a:p>
            <a:pPr marL="171450" indent="-171450">
              <a:buFontTx/>
              <a:buChar char="-"/>
            </a:pPr>
            <a:r>
              <a:rPr lang="en-US" sz="1000" dirty="0" smtClean="0"/>
              <a:t>Rep. Byron Rushing</a:t>
            </a:r>
          </a:p>
          <a:p>
            <a:pPr marL="171450" indent="-171450">
              <a:buFontTx/>
              <a:buChar char="-"/>
            </a:pPr>
            <a:r>
              <a:rPr lang="en-US" sz="1000" dirty="0" smtClean="0"/>
              <a:t>Rep. Christine </a:t>
            </a:r>
            <a:r>
              <a:rPr lang="en-US" sz="1000" dirty="0" err="1" smtClean="0"/>
              <a:t>Canavan</a:t>
            </a:r>
            <a:endParaRPr lang="en-US" sz="1000" dirty="0" smtClean="0"/>
          </a:p>
          <a:p>
            <a:pPr marL="171450" indent="-171450">
              <a:buFontTx/>
              <a:buChar char="-"/>
            </a:pPr>
            <a:r>
              <a:rPr lang="en-US" sz="1000" dirty="0" smtClean="0"/>
              <a:t>Rep. Paul </a:t>
            </a:r>
            <a:r>
              <a:rPr lang="en-US" sz="1000" dirty="0" err="1" smtClean="0"/>
              <a:t>McMurtry</a:t>
            </a:r>
            <a:endParaRPr lang="en-US" sz="1000" dirty="0" smtClean="0"/>
          </a:p>
          <a:p>
            <a:endParaRPr lang="en-US" sz="1000" dirty="0" smtClean="0"/>
          </a:p>
          <a:p>
            <a:r>
              <a:rPr lang="en-US" sz="1000" dirty="0" smtClean="0"/>
              <a:t>On March 21, the BPL hosted a legislative breakfast where several state senators and</a:t>
            </a:r>
            <a:r>
              <a:rPr lang="en-US" sz="1000" baseline="0" dirty="0" smtClean="0"/>
              <a:t> </a:t>
            </a:r>
            <a:r>
              <a:rPr lang="en-US" sz="1000" dirty="0" smtClean="0"/>
              <a:t>representatives were in attendance. During this breakfast, Debra </a:t>
            </a:r>
            <a:r>
              <a:rPr lang="en-US" sz="1000" dirty="0" err="1" smtClean="0"/>
              <a:t>Dejonker</a:t>
            </a:r>
            <a:r>
              <a:rPr lang="en-US" sz="1000" dirty="0" smtClean="0"/>
              <a:t>-Berry (Holmes Public</a:t>
            </a:r>
            <a:r>
              <a:rPr lang="en-US" sz="1000" baseline="0" dirty="0" smtClean="0"/>
              <a:t> </a:t>
            </a:r>
            <a:r>
              <a:rPr lang="en-US" sz="1000" dirty="0" smtClean="0"/>
              <a:t>Library) and Carrie Tucker (East Bridgewater High School Library) spoke to the audience about</a:t>
            </a:r>
            <a:r>
              <a:rPr lang="en-US" sz="1000" baseline="0" dirty="0" smtClean="0"/>
              <a:t> </a:t>
            </a:r>
            <a:r>
              <a:rPr lang="en-US" sz="1000" dirty="0" smtClean="0"/>
              <a:t>their satisfaction with the free-digitization project. Letters are currently being drafted to send to</a:t>
            </a:r>
            <a:r>
              <a:rPr lang="en-US" sz="1000" baseline="0" dirty="0" smtClean="0"/>
              <a:t> </a:t>
            </a:r>
            <a:r>
              <a:rPr lang="en-US" sz="1000" dirty="0" smtClean="0"/>
              <a:t>project applicants urging them to contact their elected officials regarding further support for the</a:t>
            </a:r>
            <a:r>
              <a:rPr lang="en-US" sz="1000" baseline="0" dirty="0" smtClean="0"/>
              <a:t> </a:t>
            </a:r>
            <a:r>
              <a:rPr lang="en-US" sz="1000" dirty="0" smtClean="0"/>
              <a:t>project.</a:t>
            </a:r>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6</a:t>
            </a:fld>
            <a:endParaRPr lang="en-US"/>
          </a:p>
        </p:txBody>
      </p:sp>
    </p:spTree>
    <p:extLst>
      <p:ext uri="{BB962C8B-B14F-4D97-AF65-F5344CB8AC3E}">
        <p14:creationId xmlns:p14="http://schemas.microsoft.com/office/powerpoint/2010/main" val="3660846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smtClean="0"/>
              <a:t>56 different institutions have applied for free digitization under this grant. </a:t>
            </a:r>
          </a:p>
          <a:p>
            <a:endParaRPr lang="en-US" sz="1000" dirty="0" smtClean="0"/>
          </a:p>
          <a:p>
            <a:r>
              <a:rPr lang="en-US" sz="1000" dirty="0" smtClean="0"/>
              <a:t>Thus far, only one</a:t>
            </a:r>
            <a:r>
              <a:rPr lang="en-US" sz="1000" baseline="0" dirty="0" smtClean="0"/>
              <a:t> </a:t>
            </a:r>
            <a:r>
              <a:rPr lang="en-US" sz="1000" dirty="0" smtClean="0"/>
              <a:t>applicant (New Bedford Public Library) applied after being directly solicited. The other</a:t>
            </a:r>
            <a:r>
              <a:rPr lang="en-US" sz="1000" baseline="0" dirty="0" smtClean="0"/>
              <a:t> </a:t>
            </a:r>
            <a:r>
              <a:rPr lang="en-US" sz="1000" dirty="0" smtClean="0"/>
              <a:t>institutions responded as a result of indirect bulk outreach. This seems to indicate that there was</a:t>
            </a:r>
            <a:r>
              <a:rPr lang="en-US" sz="1000" baseline="0" dirty="0" smtClean="0"/>
              <a:t> </a:t>
            </a:r>
            <a:r>
              <a:rPr lang="en-US" sz="1000" dirty="0" smtClean="0"/>
              <a:t>a preponderance of pre-existing potential projects.</a:t>
            </a:r>
          </a:p>
          <a:p>
            <a:endParaRPr lang="en-US" sz="1000" dirty="0" smtClean="0"/>
          </a:p>
          <a:p>
            <a:r>
              <a:rPr lang="en-US" sz="1000" b="1" dirty="0" smtClean="0"/>
              <a:t>The applicants fall into the following categories:</a:t>
            </a:r>
          </a:p>
          <a:p>
            <a:r>
              <a:rPr lang="en-US" sz="1000" dirty="0" smtClean="0"/>
              <a:t>Public: 27 (48%)</a:t>
            </a:r>
          </a:p>
          <a:p>
            <a:r>
              <a:rPr lang="en-US" sz="1000" dirty="0" smtClean="0"/>
              <a:t>College: 13 (23%)</a:t>
            </a:r>
          </a:p>
          <a:p>
            <a:r>
              <a:rPr lang="en-US" sz="1000" dirty="0" smtClean="0"/>
              <a:t>School: 6 (11%)</a:t>
            </a:r>
          </a:p>
          <a:p>
            <a:r>
              <a:rPr lang="en-US" sz="1000" dirty="0" smtClean="0"/>
              <a:t>Historical societies: 4 (7%)</a:t>
            </a:r>
          </a:p>
          <a:p>
            <a:r>
              <a:rPr lang="en-US" sz="1000" dirty="0" smtClean="0"/>
              <a:t>Special: 4 (7%)</a:t>
            </a:r>
          </a:p>
          <a:p>
            <a:r>
              <a:rPr lang="en-US" sz="1000" dirty="0" smtClean="0"/>
              <a:t>Museums: 2 (4%)</a:t>
            </a:r>
          </a:p>
          <a:p>
            <a:endParaRPr lang="en-US" sz="1000" dirty="0" smtClean="0"/>
          </a:p>
          <a:p>
            <a:r>
              <a:rPr lang="en-US" sz="1000" dirty="0" smtClean="0"/>
              <a:t>The initial goal of the grant was to increase DC membership from 37 to 200 over two years. As a</a:t>
            </a:r>
            <a:r>
              <a:rPr lang="en-US" sz="1000" baseline="0" dirty="0" smtClean="0"/>
              <a:t> </a:t>
            </a:r>
            <a:r>
              <a:rPr lang="en-US" sz="1000" dirty="0" smtClean="0"/>
              <a:t>one-year project, we sought to recruit between 40 and 80 new DC members. We are on pace to</a:t>
            </a:r>
            <a:r>
              <a:rPr lang="en-US" sz="1000" baseline="0" dirty="0" smtClean="0"/>
              <a:t> </a:t>
            </a:r>
            <a:r>
              <a:rPr lang="en-US" sz="1000" dirty="0" smtClean="0"/>
              <a:t>accomplish this.</a:t>
            </a:r>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7</a:t>
            </a:fld>
            <a:endParaRPr lang="en-US"/>
          </a:p>
        </p:txBody>
      </p:sp>
    </p:spTree>
    <p:extLst>
      <p:ext uri="{BB962C8B-B14F-4D97-AF65-F5344CB8AC3E}">
        <p14:creationId xmlns:p14="http://schemas.microsoft.com/office/powerpoint/2010/main" val="37991480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***Danny</a:t>
            </a:r>
            <a:r>
              <a:rPr lang="en-US" sz="1000" baseline="0" dirty="0" smtClean="0"/>
              <a:t> and </a:t>
            </a:r>
            <a:r>
              <a:rPr lang="en-US" sz="1000" baseline="0" dirty="0" err="1" smtClean="0"/>
              <a:t>Chrissy</a:t>
            </a:r>
            <a:r>
              <a:rPr lang="en-US" sz="1000" baseline="0" dirty="0" smtClean="0"/>
              <a:t> discuss image description with Molly </a:t>
            </a:r>
            <a:r>
              <a:rPr lang="en-US" sz="1000" baseline="0" dirty="0" err="1" smtClean="0"/>
              <a:t>Stothert</a:t>
            </a:r>
            <a:r>
              <a:rPr lang="en-US" sz="1000" baseline="0" dirty="0" smtClean="0"/>
              <a:t>-Maurer and Charlotte Cushman of Perkins School for the Blind.</a:t>
            </a:r>
          </a:p>
          <a:p>
            <a:endParaRPr lang="en-US" sz="1000" baseline="0" dirty="0" smtClean="0"/>
          </a:p>
          <a:p>
            <a:r>
              <a:rPr lang="en-US" sz="1000" baseline="0" dirty="0" smtClean="0"/>
              <a:t>We’re calling this a “challenge grant” – Boston Public Library provides the digital images but the partner institution is required to provide the descriptive metadata to make the items findable in the Digital Commonwealth portal and repository system. </a:t>
            </a:r>
          </a:p>
          <a:p>
            <a:endParaRPr lang="en-US" sz="1000" baseline="0" dirty="0" smtClean="0"/>
          </a:p>
          <a:p>
            <a:pPr marL="171450" indent="-171450">
              <a:buFontTx/>
              <a:buChar char="-"/>
            </a:pPr>
            <a:r>
              <a:rPr lang="en-US" sz="1000" baseline="0" dirty="0" smtClean="0"/>
              <a:t>If they have bound materials and a MARC record, they’re ready for digitization. These folks generally do not receive site visits.</a:t>
            </a:r>
          </a:p>
          <a:p>
            <a:pPr marL="171450" indent="-171450">
              <a:buFontTx/>
              <a:buChar char="-"/>
            </a:pPr>
            <a:r>
              <a:rPr lang="en-US" sz="1000" baseline="0" dirty="0" smtClean="0"/>
              <a:t>If they are submitting non-bound unique items (such as photographs or maps), they need to provide data for each item. Our consultations general revolve around discussion of how such description can be accomplished (content standards, controlled vocabularies, etc.).</a:t>
            </a:r>
          </a:p>
          <a:p>
            <a:endParaRPr lang="en-US" sz="100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t>If the</a:t>
            </a:r>
            <a:r>
              <a:rPr lang="en-US" sz="1000" baseline="0" dirty="0" smtClean="0"/>
              <a:t> institution has applied to have non-bound unique items digitized, it receives a site visit. </a:t>
            </a:r>
            <a:r>
              <a:rPr lang="en-US" sz="1000" dirty="0" smtClean="0"/>
              <a:t>In many ways, the site visits and individual consultations have been the most interesting and</a:t>
            </a:r>
            <a:r>
              <a:rPr lang="en-US" sz="1000" baseline="0" dirty="0" smtClean="0"/>
              <a:t> </a:t>
            </a:r>
            <a:r>
              <a:rPr lang="en-US" sz="1000" dirty="0" smtClean="0"/>
              <a:t>rewarding aspects of this grant project.</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000" dirty="0" smtClean="0"/>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000" dirty="0" smtClean="0"/>
              <a:t>Individual</a:t>
            </a:r>
            <a:r>
              <a:rPr lang="en-US" sz="1000" baseline="0" dirty="0" smtClean="0"/>
              <a:t> </a:t>
            </a:r>
            <a:r>
              <a:rPr lang="en-US" sz="1000" dirty="0" smtClean="0"/>
              <a:t>institutions have their own particular capacity and tendencies for storing, describing, and preparing</a:t>
            </a:r>
            <a:r>
              <a:rPr lang="en-US" sz="1000" baseline="0" dirty="0" smtClean="0"/>
              <a:t> </a:t>
            </a:r>
            <a:r>
              <a:rPr lang="en-US" sz="1000" dirty="0" smtClean="0"/>
              <a:t>their materials for digitization. </a:t>
            </a:r>
          </a:p>
          <a:p>
            <a:pPr marL="171450" marR="0" indent="-171450" algn="l" defTabSz="457200" rtl="0" eaLnBrk="1" fontAlgn="auto" latinLnBrk="0" hangingPunct="1">
              <a:lnSpc>
                <a:spcPct val="100000"/>
              </a:lnSpc>
              <a:spcBef>
                <a:spcPts val="0"/>
              </a:spcBef>
              <a:spcAft>
                <a:spcPts val="0"/>
              </a:spcAft>
              <a:buClrTx/>
              <a:buSzTx/>
              <a:buFontTx/>
              <a:buChar char="-"/>
              <a:tabLst/>
              <a:defRPr/>
            </a:pPr>
            <a:r>
              <a:rPr lang="en-US" sz="1000" dirty="0" smtClean="0"/>
              <a:t>Each collection has required a slightly (or grossly) different</a:t>
            </a:r>
            <a:r>
              <a:rPr lang="en-US" sz="1000" baseline="0" dirty="0" smtClean="0"/>
              <a:t> </a:t>
            </a:r>
            <a:r>
              <a:rPr lang="en-US" sz="1000" dirty="0" smtClean="0"/>
              <a:t>approach to digitization as far as:</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000" dirty="0" smtClean="0"/>
              <a:t>Physical-handling aspect of the workflow </a:t>
            </a:r>
          </a:p>
          <a:p>
            <a:pPr marL="628650" marR="0" lvl="1" indent="-171450" algn="l" defTabSz="457200" rtl="0" eaLnBrk="1" fontAlgn="auto" latinLnBrk="0" hangingPunct="1">
              <a:lnSpc>
                <a:spcPct val="100000"/>
              </a:lnSpc>
              <a:spcBef>
                <a:spcPts val="0"/>
              </a:spcBef>
              <a:spcAft>
                <a:spcPts val="0"/>
              </a:spcAft>
              <a:buClrTx/>
              <a:buSzTx/>
              <a:buFontTx/>
              <a:buChar char="-"/>
              <a:tabLst/>
              <a:defRPr/>
            </a:pPr>
            <a:r>
              <a:rPr lang="en-US" sz="1000" dirty="0" smtClean="0"/>
              <a:t>Creation and distillation</a:t>
            </a:r>
            <a:r>
              <a:rPr lang="en-US" sz="1000" baseline="0" dirty="0" smtClean="0"/>
              <a:t> of </a:t>
            </a:r>
            <a:r>
              <a:rPr lang="en-US" sz="1000" dirty="0" smtClean="0"/>
              <a:t>descriptive metadata from whatever happens to be</a:t>
            </a:r>
            <a:r>
              <a:rPr lang="en-US" sz="1000" baseline="0" dirty="0" smtClean="0"/>
              <a:t> </a:t>
            </a:r>
            <a:r>
              <a:rPr lang="en-US" sz="1000" dirty="0" smtClean="0"/>
              <a:t>available on cards, in captions, or within a staff member’s institutional memory. </a:t>
            </a:r>
          </a:p>
          <a:p>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8</a:t>
            </a:fld>
            <a:endParaRPr lang="en-US"/>
          </a:p>
        </p:txBody>
      </p:sp>
    </p:spTree>
    <p:extLst>
      <p:ext uri="{BB962C8B-B14F-4D97-AF65-F5344CB8AC3E}">
        <p14:creationId xmlns:p14="http://schemas.microsoft.com/office/powerpoint/2010/main" val="382258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60798"/>
          </a:xfrm>
        </p:spPr>
        <p:txBody>
          <a:bodyPr/>
          <a:lstStyle/>
          <a:p>
            <a:r>
              <a:rPr lang="en-US" sz="1000" dirty="0" smtClean="0"/>
              <a:t>Of the 56 applicants, 19 have received evaluative and consultative site visits from BPL staff. </a:t>
            </a:r>
          </a:p>
          <a:p>
            <a:pPr marL="171450" indent="-171450">
              <a:buFontTx/>
              <a:buChar char="-"/>
            </a:pPr>
            <a:r>
              <a:rPr lang="en-US" sz="1000" dirty="0" smtClean="0"/>
              <a:t>Digitization process discussed</a:t>
            </a:r>
          </a:p>
          <a:p>
            <a:pPr marL="171450" indent="-171450">
              <a:buFontTx/>
              <a:buChar char="-"/>
            </a:pPr>
            <a:r>
              <a:rPr lang="en-US" sz="1000" dirty="0" smtClean="0"/>
              <a:t>Materials evaluated for digitization readiness (e.g., need to be dis-bound?</a:t>
            </a:r>
            <a:r>
              <a:rPr lang="en-US" sz="1000" baseline="0" dirty="0" smtClean="0"/>
              <a:t> Rehoused?) </a:t>
            </a:r>
            <a:endParaRPr lang="en-US" sz="1000" dirty="0" smtClean="0"/>
          </a:p>
          <a:p>
            <a:pPr marL="171450" indent="-171450">
              <a:buFontTx/>
              <a:buChar char="-"/>
            </a:pPr>
            <a:r>
              <a:rPr lang="en-US" sz="1000" dirty="0" smtClean="0"/>
              <a:t>Metadata requirements and strategies were crafted. </a:t>
            </a:r>
          </a:p>
          <a:p>
            <a:pPr marL="0" indent="0">
              <a:buFontTx/>
              <a:buNone/>
            </a:pPr>
            <a:endParaRPr lang="en-US" sz="1000" dirty="0" smtClean="0"/>
          </a:p>
          <a:p>
            <a:pPr marL="0" indent="0">
              <a:buFontTx/>
              <a:buNone/>
            </a:pPr>
            <a:r>
              <a:rPr lang="en-US" sz="1000" dirty="0" smtClean="0"/>
              <a:t>Several institutions required further consultations beyond the initial site visit</a:t>
            </a:r>
            <a:r>
              <a:rPr lang="en-US" sz="1000" baseline="0" dirty="0" smtClean="0"/>
              <a:t> </a:t>
            </a:r>
            <a:r>
              <a:rPr lang="en-US" sz="1000" dirty="0" smtClean="0"/>
              <a:t>to help prepare them for their</a:t>
            </a:r>
            <a:r>
              <a:rPr lang="en-US" sz="1000" baseline="0" dirty="0" smtClean="0"/>
              <a:t> </a:t>
            </a:r>
            <a:r>
              <a:rPr lang="en-US" sz="1000" dirty="0" smtClean="0"/>
              <a:t>descriptive metadata processes. Further guidance provided via:</a:t>
            </a:r>
          </a:p>
          <a:p>
            <a:pPr marL="171450" indent="-171450">
              <a:buFontTx/>
              <a:buChar char="-"/>
            </a:pPr>
            <a:r>
              <a:rPr lang="en-US" sz="1000" dirty="0" smtClean="0"/>
              <a:t>Email</a:t>
            </a:r>
          </a:p>
          <a:p>
            <a:pPr marL="171450" indent="-171450">
              <a:buFontTx/>
              <a:buChar char="-"/>
            </a:pPr>
            <a:r>
              <a:rPr lang="en-US" sz="1000" dirty="0" smtClean="0"/>
              <a:t>Phone</a:t>
            </a:r>
          </a:p>
          <a:p>
            <a:pPr marL="171450" indent="-171450">
              <a:buFontTx/>
              <a:buChar char="-"/>
            </a:pPr>
            <a:r>
              <a:rPr lang="en-US" sz="1000" dirty="0" smtClean="0"/>
              <a:t>In-person at the BPL by BPL staff</a:t>
            </a:r>
          </a:p>
          <a:p>
            <a:pPr marL="0" indent="0">
              <a:buFontTx/>
              <a:buNone/>
            </a:pPr>
            <a:endParaRPr lang="en-US" sz="1000" baseline="0" dirty="0" smtClean="0"/>
          </a:p>
          <a:p>
            <a:pPr marL="0" indent="0">
              <a:buFontTx/>
              <a:buNone/>
            </a:pPr>
            <a:r>
              <a:rPr lang="en-US" sz="1000" baseline="0" dirty="0" smtClean="0"/>
              <a:t>Currently the Digital Commonwealth repository requires only:</a:t>
            </a:r>
          </a:p>
          <a:p>
            <a:pPr marL="171450" indent="-171450">
              <a:buFontTx/>
              <a:buChar char="-"/>
            </a:pPr>
            <a:r>
              <a:rPr lang="en-US" sz="1000" baseline="0" dirty="0" smtClean="0"/>
              <a:t>Unique identifier</a:t>
            </a:r>
          </a:p>
          <a:p>
            <a:pPr marL="171450" indent="-171450">
              <a:buFontTx/>
              <a:buChar char="-"/>
            </a:pPr>
            <a:r>
              <a:rPr lang="en-US" sz="1000" baseline="0" dirty="0" smtClean="0"/>
              <a:t>Title</a:t>
            </a:r>
          </a:p>
          <a:p>
            <a:pPr marL="171450" indent="-171450">
              <a:buFontTx/>
              <a:buChar char="-"/>
            </a:pPr>
            <a:endParaRPr lang="en-US" sz="1000" baseline="0" dirty="0" smtClean="0"/>
          </a:p>
          <a:p>
            <a:pPr marL="0" indent="0">
              <a:buFontTx/>
              <a:buNone/>
            </a:pPr>
            <a:r>
              <a:rPr lang="en-US" sz="1000" baseline="0" dirty="0" smtClean="0"/>
              <a:t>But additions such as creator or subject will make each item more findable.</a:t>
            </a:r>
            <a:endParaRPr lang="en-US" sz="1000" dirty="0"/>
          </a:p>
        </p:txBody>
      </p:sp>
      <p:sp>
        <p:nvSpPr>
          <p:cNvPr id="4" name="Slide Number Placeholder 3"/>
          <p:cNvSpPr>
            <a:spLocks noGrp="1"/>
          </p:cNvSpPr>
          <p:nvPr>
            <p:ph type="sldNum" sz="quarter" idx="10"/>
          </p:nvPr>
        </p:nvSpPr>
        <p:spPr/>
        <p:txBody>
          <a:bodyPr/>
          <a:lstStyle/>
          <a:p>
            <a:fld id="{3609411A-7426-2B4F-B8D3-476500AAE8B4}" type="slidenum">
              <a:rPr lang="en-US" smtClean="0"/>
              <a:t>9</a:t>
            </a:fld>
            <a:endParaRPr lang="en-US"/>
          </a:p>
        </p:txBody>
      </p:sp>
    </p:spTree>
    <p:extLst>
      <p:ext uri="{BB962C8B-B14F-4D97-AF65-F5344CB8AC3E}">
        <p14:creationId xmlns:p14="http://schemas.microsoft.com/office/powerpoint/2010/main" val="4058785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solidFill>
                  <a:srgbClr val="90CEC9"/>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AAF3ED"/>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665E94E8-6F75-1F48-8C65-ADB2006799D0}" type="datetimeFigureOut">
              <a:rPr lang="en-US" smtClean="0"/>
              <a:t>6/4/2012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32547647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E94E8-6F75-1F48-8C65-ADB2006799D0}" type="datetimeFigureOut">
              <a:rPr lang="en-US" smtClean="0"/>
              <a:t>6/4/2012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6306015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E94E8-6F75-1F48-8C65-ADB2006799D0}" type="datetimeFigureOut">
              <a:rPr lang="en-US" smtClean="0"/>
              <a:t>6/4/2012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3354224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65E94E8-6F75-1F48-8C65-ADB2006799D0}" type="datetimeFigureOut">
              <a:rPr lang="en-US" smtClean="0"/>
              <a:t>6/4/2012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384167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65E94E8-6F75-1F48-8C65-ADB2006799D0}" type="datetimeFigureOut">
              <a:rPr lang="en-US" smtClean="0"/>
              <a:t>6/4/2012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4058100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65E94E8-6F75-1F48-8C65-ADB2006799D0}" type="datetimeFigureOut">
              <a:rPr lang="en-US" smtClean="0"/>
              <a:t>6/4/2012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551138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65E94E8-6F75-1F48-8C65-ADB2006799D0}" type="datetimeFigureOut">
              <a:rPr lang="en-US" smtClean="0"/>
              <a:t>6/4/2012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21889571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65E94E8-6F75-1F48-8C65-ADB2006799D0}" type="datetimeFigureOut">
              <a:rPr lang="en-US" smtClean="0"/>
              <a:t>6/4/2012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5950267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5E94E8-6F75-1F48-8C65-ADB2006799D0}" type="datetimeFigureOut">
              <a:rPr lang="en-US" smtClean="0"/>
              <a:t>6/4/2012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1392965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E94E8-6F75-1F48-8C65-ADB2006799D0}" type="datetimeFigureOut">
              <a:rPr lang="en-US" smtClean="0"/>
              <a:t>6/4/2012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17638724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65E94E8-6F75-1F48-8C65-ADB2006799D0}" type="datetimeFigureOut">
              <a:rPr lang="en-US" smtClean="0"/>
              <a:t>6/4/2012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4FF9324-DBCF-3D4E-9D52-A44264E9EC32}" type="slidenum">
              <a:rPr lang="en-US" smtClean="0"/>
              <a:t>‹#›</a:t>
            </a:fld>
            <a:endParaRPr lang="en-US"/>
          </a:p>
        </p:txBody>
      </p:sp>
    </p:spTree>
    <p:extLst>
      <p:ext uri="{BB962C8B-B14F-4D97-AF65-F5344CB8AC3E}">
        <p14:creationId xmlns:p14="http://schemas.microsoft.com/office/powerpoint/2010/main" val="3468562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322499"/>
            <a:ext cx="8229600" cy="865858"/>
          </a:xfrm>
          <a:prstGeom prst="rect">
            <a:avLst/>
          </a:prstGeom>
          <a:effectLst/>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a:effectLst/>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bg1">
                    <a:lumMod val="65000"/>
                  </a:schemeClr>
                </a:solidFill>
              </a:defRPr>
            </a:lvl1pPr>
          </a:lstStyle>
          <a:p>
            <a:fld id="{665E94E8-6F75-1F48-8C65-ADB2006799D0}" type="datetimeFigureOut">
              <a:rPr lang="en-US" smtClean="0"/>
              <a:pPr/>
              <a:t>6/4/2012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bg1">
                    <a:lumMod val="6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bg1">
                    <a:lumMod val="65000"/>
                  </a:schemeClr>
                </a:solidFill>
              </a:defRPr>
            </a:lvl1pPr>
          </a:lstStyle>
          <a:p>
            <a:fld id="{F4FF9324-DBCF-3D4E-9D52-A44264E9EC32}" type="slidenum">
              <a:rPr lang="en-US" smtClean="0"/>
              <a:pPr/>
              <a:t>‹#›</a:t>
            </a:fld>
            <a:endParaRPr lang="en-US"/>
          </a:p>
        </p:txBody>
      </p:sp>
      <p:sp>
        <p:nvSpPr>
          <p:cNvPr id="14" name="Rectangle 13"/>
          <p:cNvSpPr/>
          <p:nvPr userDrawn="1"/>
        </p:nvSpPr>
        <p:spPr>
          <a:xfrm>
            <a:off x="172357" y="1306284"/>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29800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000" b="1" kern="1200">
          <a:solidFill>
            <a:srgbClr val="A5EBE5"/>
          </a:solidFill>
          <a:effectLst>
            <a:outerShdw blurRad="50800" dist="38100" dir="5400000" algn="t" rotWithShape="0">
              <a:prstClr val="black">
                <a:alpha val="40000"/>
              </a:prstClr>
            </a:outerShdw>
          </a:effectLst>
          <a:latin typeface="+mj-lt"/>
          <a:ea typeface="+mj-ea"/>
          <a:cs typeface="+mj-cs"/>
        </a:defRPr>
      </a:lvl1pPr>
    </p:titleStyle>
    <p:bodyStyle>
      <a:lvl1pPr marL="342900" indent="-342900" algn="l" defTabSz="457200" rtl="0" eaLnBrk="1" latinLnBrk="0" hangingPunct="1">
        <a:spcBef>
          <a:spcPct val="20000"/>
        </a:spcBef>
        <a:buFont typeface="Arial"/>
        <a:buChar char="•"/>
        <a:defRPr sz="3000" kern="1200">
          <a:solidFill>
            <a:srgbClr val="FFFFFF"/>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FFFFFF"/>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FFFFFF"/>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FFFFFF"/>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FFFFFF"/>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1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www.archive.org"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archive.org/details/oldhousesfamilie25wilk" TargetMode="External"/><Relationship Id="rId7" Type="http://schemas.openxmlformats.org/officeDocument/2006/relationships/image" Target="../media/image16.jp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g"/><Relationship Id="rId7"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1.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5.jpeg"/><Relationship Id="rId11" Type="http://schemas.microsoft.com/office/2007/relationships/hdphoto" Target="../media/hdphoto1.wdp"/><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 Id="rId14" Type="http://schemas.microsoft.com/office/2007/relationships/hdphoto" Target="../media/hdphoto2.wdp"/></Relationships>
</file>

<file path=ppt/slides/_rels/slide2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jpg"/></Relationships>
</file>

<file path=ppt/slides/_rels/slide2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digitalcommonwealth.org/doc/announcemen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bit.ly/dcbplfor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3" Type="http://schemas.openxmlformats.org/officeDocument/2006/relationships/hyperlink" Target="http://archive.org/details/eastbridgewaterhighschoollibrary"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32.xml.rels><?xml version="1.0" encoding="UTF-8" standalone="yes"?>
<Relationships xmlns="http://schemas.openxmlformats.org/package/2006/relationships"><Relationship Id="rId3" Type="http://schemas.openxmlformats.org/officeDocument/2006/relationships/hyperlink" Target="http://www.ebps.net/143120326125253350/blank/browse.asp?A=383&amp;BMDRN=2000&amp;BCOB=0&amp;C=55682"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3.xml.rels><?xml version="1.0" encoding="UTF-8" standalone="yes"?>
<Relationships xmlns="http://schemas.openxmlformats.org/package/2006/relationships"><Relationship Id="rId3" Type="http://schemas.openxmlformats.org/officeDocument/2006/relationships/hyperlink" Target="http://www.ebps.net/143120326125253350/blank/browse.asp?A=383&amp;BMDRN=2000&amp;BCOB=0&amp;C=55682"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hyperlink" Target="http://archive.org/details/torcheastbridgew1988unse"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archive.org/details/torcheastbridgew1988unse" TargetMode="External"/><Relationship Id="rId4" Type="http://schemas.openxmlformats.org/officeDocument/2006/relationships/image" Target="../media/image45.jpg"/></Relationships>
</file>

<file path=ppt/slides/_rels/slide35.xml.rels><?xml version="1.0" encoding="UTF-8" standalone="yes"?>
<Relationships xmlns="http://schemas.openxmlformats.org/package/2006/relationships"><Relationship Id="rId3" Type="http://schemas.openxmlformats.org/officeDocument/2006/relationships/hyperlink" Target="http://archive.org/details/torcheastbridgew1988uns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hyperlink" Target="http://www.archive.org/details/torcheastbridgew1988unse" TargetMode="External"/><Relationship Id="rId4" Type="http://schemas.openxmlformats.org/officeDocument/2006/relationships/image" Target="../media/image45.jpg"/></Relationships>
</file>

<file path=ppt/slides/_rels/slide36.xml.rels><?xml version="1.0" encoding="UTF-8" standalone="yes"?>
<Relationships xmlns="http://schemas.openxmlformats.org/package/2006/relationships"><Relationship Id="rId3" Type="http://schemas.openxmlformats.org/officeDocument/2006/relationships/hyperlink" Target="http://archive.org/stream/torcheastbridgew1988unse#page/n7/mode/2up" TargetMode="External"/><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47.jpg"/></Relationships>
</file>

<file path=ppt/slides/_rels/slide3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2357" y="2157638"/>
            <a:ext cx="8799286" cy="1470025"/>
          </a:xfrm>
        </p:spPr>
        <p:txBody>
          <a:bodyPr>
            <a:noAutofit/>
          </a:bodyPr>
          <a:lstStyle/>
          <a:p>
            <a:r>
              <a:rPr lang="en-US" sz="4400" dirty="0" smtClean="0">
                <a:solidFill>
                  <a:srgbClr val="A5EBE5"/>
                </a:solidFill>
                <a:latin typeface="Arial" charset="0"/>
                <a:ea typeface="ＭＳ Ｐゴシック" charset="0"/>
                <a:cs typeface="ＭＳ Ｐゴシック" charset="0"/>
              </a:rPr>
              <a:t>FY12 Open Program LSTA Grant</a:t>
            </a:r>
            <a:br>
              <a:rPr lang="en-US" sz="4400" dirty="0" smtClean="0">
                <a:solidFill>
                  <a:srgbClr val="A5EBE5"/>
                </a:solidFill>
                <a:latin typeface="Arial" charset="0"/>
                <a:ea typeface="ＭＳ Ｐゴシック" charset="0"/>
                <a:cs typeface="ＭＳ Ｐゴシック" charset="0"/>
              </a:rPr>
            </a:br>
            <a:r>
              <a:rPr lang="en-US" sz="4400" dirty="0" smtClean="0">
                <a:solidFill>
                  <a:srgbClr val="A5EBE5"/>
                </a:solidFill>
                <a:latin typeface="Arial" charset="0"/>
                <a:ea typeface="ＭＳ Ｐゴシック" charset="0"/>
                <a:cs typeface="ＭＳ Ｐゴシック" charset="0"/>
              </a:rPr>
              <a:t>Statewide Digitization Services</a:t>
            </a:r>
            <a:endParaRPr lang="en-US" sz="4400" dirty="0">
              <a:solidFill>
                <a:srgbClr val="A5EBE5"/>
              </a:solidFill>
            </a:endParaRPr>
          </a:p>
        </p:txBody>
      </p:sp>
      <p:sp>
        <p:nvSpPr>
          <p:cNvPr id="3" name="Subtitle 2"/>
          <p:cNvSpPr>
            <a:spLocks noGrp="1"/>
          </p:cNvSpPr>
          <p:nvPr>
            <p:ph type="subTitle" idx="1"/>
          </p:nvPr>
        </p:nvSpPr>
        <p:spPr>
          <a:xfrm>
            <a:off x="1371600" y="3913413"/>
            <a:ext cx="6400800" cy="1752600"/>
          </a:xfrm>
        </p:spPr>
        <p:txBody>
          <a:bodyPr>
            <a:normAutofit/>
          </a:bodyPr>
          <a:lstStyle/>
          <a:p>
            <a:r>
              <a:rPr lang="en-US" sz="4000" dirty="0" smtClean="0">
                <a:solidFill>
                  <a:srgbClr val="A5EBE5"/>
                </a:solidFill>
                <a:latin typeface="Arial" charset="0"/>
                <a:ea typeface="ＭＳ Ｐゴシック" charset="0"/>
                <a:cs typeface="ＭＳ Ｐゴシック" charset="0"/>
              </a:rPr>
              <a:t>A Feasibility Study</a:t>
            </a:r>
            <a:endParaRPr lang="en-US" sz="4000" dirty="0">
              <a:solidFill>
                <a:srgbClr val="A5EBE5"/>
              </a:solidFill>
            </a:endParaRPr>
          </a:p>
        </p:txBody>
      </p:sp>
      <p:sp>
        <p:nvSpPr>
          <p:cNvPr id="4" name="Rectangle 3"/>
          <p:cNvSpPr/>
          <p:nvPr/>
        </p:nvSpPr>
        <p:spPr>
          <a:xfrm>
            <a:off x="172357" y="5315856"/>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940896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BPL Digital Imaging Lab </a:t>
            </a:r>
            <a:endParaRPr lang="en-US" dirty="0"/>
          </a:p>
        </p:txBody>
      </p:sp>
      <p:sp>
        <p:nvSpPr>
          <p:cNvPr id="3" name="Content Placeholder 2"/>
          <p:cNvSpPr>
            <a:spLocks noGrp="1"/>
          </p:cNvSpPr>
          <p:nvPr>
            <p:ph idx="1"/>
          </p:nvPr>
        </p:nvSpPr>
        <p:spPr/>
        <p:txBody>
          <a:bodyPr/>
          <a:lstStyle/>
          <a:p>
            <a:r>
              <a:rPr lang="en-US" dirty="0"/>
              <a:t>High-end digital cameras and flatbed scanners can accommodate </a:t>
            </a:r>
            <a:r>
              <a:rPr lang="en-US" dirty="0" smtClean="0"/>
              <a:t>a wide </a:t>
            </a:r>
            <a:r>
              <a:rPr lang="en-US" dirty="0"/>
              <a:t>variety of material formats and sizes</a:t>
            </a:r>
          </a:p>
          <a:p>
            <a:r>
              <a:rPr lang="en-US" dirty="0" smtClean="0"/>
              <a:t>Digitization in compliant with:</a:t>
            </a:r>
          </a:p>
          <a:p>
            <a:pPr lvl="1"/>
            <a:r>
              <a:rPr lang="en-US" dirty="0" smtClean="0"/>
              <a:t>Federal </a:t>
            </a:r>
            <a:r>
              <a:rPr lang="en-US" dirty="0"/>
              <a:t>Agencies Digitization Guidelines Initiative (FADGI</a:t>
            </a:r>
            <a:r>
              <a:rPr lang="en-US" dirty="0" smtClean="0"/>
              <a:t>)</a:t>
            </a:r>
          </a:p>
          <a:p>
            <a:pPr lvl="1"/>
            <a:r>
              <a:rPr lang="en-US" dirty="0" smtClean="0"/>
              <a:t>ISO </a:t>
            </a:r>
            <a:r>
              <a:rPr lang="en-US" dirty="0"/>
              <a:t>3664:</a:t>
            </a:r>
            <a:r>
              <a:rPr lang="en-US" dirty="0" smtClean="0"/>
              <a:t>2009</a:t>
            </a:r>
            <a:endParaRPr lang="en-US" dirty="0"/>
          </a:p>
          <a:p>
            <a:pPr marL="0" indent="0">
              <a:buNone/>
            </a:pPr>
            <a:endParaRPr lang="en-US" dirty="0"/>
          </a:p>
        </p:txBody>
      </p:sp>
    </p:spTree>
    <p:extLst>
      <p:ext uri="{BB962C8B-B14F-4D97-AF65-F5344CB8AC3E}">
        <p14:creationId xmlns:p14="http://schemas.microsoft.com/office/powerpoint/2010/main" val="30623935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4" descr="camera"/>
          <p:cNvPicPr>
            <a:picLocks noChangeAspect="1" noChangeArrowheads="1"/>
          </p:cNvPicPr>
          <p:nvPr/>
        </p:nvPicPr>
        <p:blipFill rotWithShape="1">
          <a:blip r:embed="rId3">
            <a:extLst>
              <a:ext uri="{28A0092B-C50C-407E-A947-70E740481C1C}">
                <a14:useLocalDpi xmlns:a14="http://schemas.microsoft.com/office/drawing/2010/main" val="0"/>
              </a:ext>
            </a:extLst>
          </a:blip>
          <a:srcRect t="23359"/>
          <a:stretch/>
        </p:blipFill>
        <p:spPr bwMode="auto">
          <a:xfrm>
            <a:off x="258599" y="2334219"/>
            <a:ext cx="7577771" cy="4355749"/>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flipV="1">
            <a:off x="4033897" y="173567"/>
            <a:ext cx="1748836" cy="2526283"/>
          </a:xfrm>
          <a:prstGeom prst="line">
            <a:avLst/>
          </a:prstGeom>
          <a:ln w="38100" cmpd="sng">
            <a:solidFill>
              <a:srgbClr val="B200B2"/>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V="1">
            <a:off x="5181103" y="2709333"/>
            <a:ext cx="3759697" cy="1026801"/>
          </a:xfrm>
          <a:prstGeom prst="line">
            <a:avLst/>
          </a:prstGeom>
          <a:ln w="38100" cmpd="sng">
            <a:solidFill>
              <a:srgbClr val="B200B2"/>
            </a:solidFill>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4033897" y="2699847"/>
            <a:ext cx="1147206" cy="1036280"/>
          </a:xfrm>
          <a:prstGeom prst="rect">
            <a:avLst/>
          </a:prstGeom>
          <a:noFill/>
          <a:ln w="38100" cmpd="sng">
            <a:solidFill>
              <a:srgbClr val="B200B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w="19050" cmpd="sng">
                <a:solidFill>
                  <a:schemeClr val="tx1"/>
                </a:solidFill>
                <a:prstDash val="solid"/>
              </a:ln>
            </a:endParaRPr>
          </a:p>
        </p:txBody>
      </p:sp>
      <p:pic>
        <p:nvPicPr>
          <p:cNvPr id="6" name="Picture 4" descr="camera_closeup"/>
          <p:cNvPicPr>
            <a:picLocks noChangeAspect="1" noChangeArrowheads="1"/>
          </p:cNvPicPr>
          <p:nvPr/>
        </p:nvPicPr>
        <p:blipFill rotWithShape="1">
          <a:blip r:embed="rId4">
            <a:extLst>
              <a:ext uri="{28A0092B-C50C-407E-A947-70E740481C1C}">
                <a14:useLocalDpi xmlns:a14="http://schemas.microsoft.com/office/drawing/2010/main" val="0"/>
              </a:ext>
            </a:extLst>
          </a:blip>
          <a:srcRect l="19358" t="31033" r="34862" b="20089"/>
          <a:stretch/>
        </p:blipFill>
        <p:spPr bwMode="auto">
          <a:xfrm>
            <a:off x="5794963" y="191737"/>
            <a:ext cx="3132083" cy="2508109"/>
          </a:xfrm>
          <a:prstGeom prst="rect">
            <a:avLst/>
          </a:prstGeom>
          <a:noFill/>
          <a:ln w="28575" cmpd="sng">
            <a:solidFill>
              <a:srgbClr val="B200B2"/>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11806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2" descr="IMG_7623"/>
          <p:cNvPicPr>
            <a:picLocks noChangeAspect="1" noChangeArrowheads="1"/>
          </p:cNvPicPr>
          <p:nvPr/>
        </p:nvPicPr>
        <p:blipFill rotWithShape="1">
          <a:blip r:embed="rId3">
            <a:extLst>
              <a:ext uri="{28A0092B-C50C-407E-A947-70E740481C1C}">
                <a14:useLocalDpi xmlns:a14="http://schemas.microsoft.com/office/drawing/2010/main" val="0"/>
              </a:ext>
            </a:extLst>
          </a:blip>
          <a:srcRect t="20937"/>
          <a:stretch/>
        </p:blipFill>
        <p:spPr bwMode="auto">
          <a:xfrm>
            <a:off x="253898" y="874218"/>
            <a:ext cx="8634618" cy="5120416"/>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9141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4" descr="viewst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001" y="228600"/>
            <a:ext cx="8559798" cy="6419850"/>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939609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4" descr="scanner"/>
          <p:cNvPicPr>
            <a:picLocks noChangeAspect="1" noChangeArrowheads="1"/>
          </p:cNvPicPr>
          <p:nvPr/>
        </p:nvPicPr>
        <p:blipFill rotWithShape="1">
          <a:blip r:embed="rId3">
            <a:extLst>
              <a:ext uri="{28A0092B-C50C-407E-A947-70E740481C1C}">
                <a14:useLocalDpi xmlns:a14="http://schemas.microsoft.com/office/drawing/2010/main" val="0"/>
              </a:ext>
            </a:extLst>
          </a:blip>
          <a:srcRect l="29222" t="20148" r="1334" b="20741"/>
          <a:stretch/>
        </p:blipFill>
        <p:spPr bwMode="auto">
          <a:xfrm>
            <a:off x="303220" y="711200"/>
            <a:ext cx="8546242" cy="5455920"/>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182079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551" y="322499"/>
            <a:ext cx="8828898" cy="865858"/>
          </a:xfrm>
        </p:spPr>
        <p:txBody>
          <a:bodyPr>
            <a:normAutofit/>
          </a:bodyPr>
          <a:lstStyle/>
          <a:p>
            <a:r>
              <a:rPr lang="en-US" sz="4000" dirty="0"/>
              <a:t>Internet </a:t>
            </a:r>
            <a:r>
              <a:rPr lang="en-US" sz="4000" dirty="0" smtClean="0"/>
              <a:t>Archive - </a:t>
            </a:r>
            <a:r>
              <a:rPr lang="en-US" sz="4000" dirty="0" smtClean="0">
                <a:hlinkClick r:id="rId3"/>
              </a:rPr>
              <a:t>www.archive.org</a:t>
            </a:r>
            <a:endParaRPr lang="en-US" sz="4000" dirty="0"/>
          </a:p>
        </p:txBody>
      </p:sp>
      <p:sp>
        <p:nvSpPr>
          <p:cNvPr id="3" name="Content Placeholder 2"/>
          <p:cNvSpPr>
            <a:spLocks noGrp="1"/>
          </p:cNvSpPr>
          <p:nvPr>
            <p:ph idx="1"/>
          </p:nvPr>
        </p:nvSpPr>
        <p:spPr/>
        <p:txBody>
          <a:bodyPr/>
          <a:lstStyle/>
          <a:p>
            <a:r>
              <a:rPr lang="en-US" dirty="0"/>
              <a:t>Internet Archive “scribe” stations used for digitizing bound </a:t>
            </a:r>
            <a:r>
              <a:rPr lang="en-US" dirty="0" smtClean="0"/>
              <a:t>materials</a:t>
            </a:r>
          </a:p>
          <a:p>
            <a:r>
              <a:rPr lang="en-US" dirty="0" smtClean="0"/>
              <a:t>Digitization includes </a:t>
            </a:r>
            <a:r>
              <a:rPr lang="en-US" dirty="0"/>
              <a:t>imaging, OCR, derivative (PDF, </a:t>
            </a:r>
            <a:r>
              <a:rPr lang="en-US" dirty="0" err="1"/>
              <a:t>ePUB</a:t>
            </a:r>
            <a:r>
              <a:rPr lang="en-US" dirty="0"/>
              <a:t>, DAISY, etc.), online display and storage</a:t>
            </a:r>
            <a:r>
              <a:rPr lang="en-US" dirty="0" smtClean="0"/>
              <a:t>.</a:t>
            </a:r>
          </a:p>
          <a:p>
            <a:r>
              <a:rPr lang="en-US" dirty="0" smtClean="0"/>
              <a:t>All available for download</a:t>
            </a:r>
            <a:endParaRPr lang="en-US" dirty="0"/>
          </a:p>
        </p:txBody>
      </p:sp>
    </p:spTree>
    <p:extLst>
      <p:ext uri="{BB962C8B-B14F-4D97-AF65-F5344CB8AC3E}">
        <p14:creationId xmlns:p14="http://schemas.microsoft.com/office/powerpoint/2010/main" val="27644183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descr="7-internet archive.JPG"/>
          <p:cNvPicPr>
            <a:picLocks noChangeAspect="1"/>
          </p:cNvPicPr>
          <p:nvPr/>
        </p:nvPicPr>
        <p:blipFill rotWithShape="1">
          <a:blip r:embed="rId3">
            <a:extLst>
              <a:ext uri="{28A0092B-C50C-407E-A947-70E740481C1C}">
                <a14:useLocalDpi xmlns:a14="http://schemas.microsoft.com/office/drawing/2010/main" val="0"/>
              </a:ext>
            </a:extLst>
          </a:blip>
          <a:srcRect l="13079" t="20833"/>
          <a:stretch/>
        </p:blipFill>
        <p:spPr>
          <a:xfrm>
            <a:off x="264583" y="476243"/>
            <a:ext cx="8629789" cy="5894916"/>
          </a:xfrm>
          <a:prstGeom prst="rect">
            <a:avLst/>
          </a:prstGeom>
          <a:ln w="28575" cmpd="sng">
            <a:solidFill>
              <a:srgbClr val="AAF3ED"/>
            </a:solidFill>
          </a:ln>
        </p:spPr>
      </p:pic>
    </p:spTree>
    <p:extLst>
      <p:ext uri="{BB962C8B-B14F-4D97-AF65-F5344CB8AC3E}">
        <p14:creationId xmlns:p14="http://schemas.microsoft.com/office/powerpoint/2010/main" val="7812022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4" descr="Scrib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700" y="152400"/>
            <a:ext cx="4914900" cy="6553200"/>
          </a:xfrm>
          <a:prstGeom prst="rect">
            <a:avLst/>
          </a:prstGeom>
          <a:noFill/>
          <a:ln w="19050"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78558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descr="9-color test book scan.JPG"/>
          <p:cNvPicPr>
            <a:picLocks noChangeAspect="1"/>
          </p:cNvPicPr>
          <p:nvPr/>
        </p:nvPicPr>
        <p:blipFill rotWithShape="1">
          <a:blip r:embed="rId3">
            <a:extLst>
              <a:ext uri="{28A0092B-C50C-407E-A947-70E740481C1C}">
                <a14:useLocalDpi xmlns:a14="http://schemas.microsoft.com/office/drawing/2010/main" val="0"/>
              </a:ext>
            </a:extLst>
          </a:blip>
          <a:srcRect l="4398" t="11111"/>
          <a:stretch/>
        </p:blipFill>
        <p:spPr>
          <a:xfrm>
            <a:off x="243417" y="380995"/>
            <a:ext cx="8682566" cy="6054671"/>
          </a:xfrm>
          <a:prstGeom prst="rect">
            <a:avLst/>
          </a:prstGeom>
          <a:ln w="28575" cmpd="sng">
            <a:solidFill>
              <a:srgbClr val="AAF3ED"/>
            </a:solidFill>
          </a:ln>
        </p:spPr>
      </p:pic>
    </p:spTree>
    <p:extLst>
      <p:ext uri="{BB962C8B-B14F-4D97-AF65-F5344CB8AC3E}">
        <p14:creationId xmlns:p14="http://schemas.microsoft.com/office/powerpoint/2010/main" val="79477047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663575" y="112371"/>
            <a:ext cx="6448425" cy="60941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pPr algn="l"/>
            <a:r>
              <a:rPr lang="en-US" dirty="0">
                <a:solidFill>
                  <a:srgbClr val="A5EBE5"/>
                </a:solidFill>
              </a:rPr>
              <a:t>Gleason Public Library</a:t>
            </a:r>
          </a:p>
        </p:txBody>
      </p:sp>
      <p:sp>
        <p:nvSpPr>
          <p:cNvPr id="6" name="Rectangle 5"/>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2" name="Picture 1" descr="Gleason-IAspread1.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073" y="1071034"/>
            <a:ext cx="6300151" cy="4186766"/>
          </a:xfrm>
          <a:prstGeom prst="rect">
            <a:avLst/>
          </a:prstGeom>
          <a:ln w="28575" cmpd="sng">
            <a:solidFill>
              <a:srgbClr val="AAF3ED"/>
            </a:solidFill>
          </a:ln>
        </p:spPr>
      </p:pic>
      <p:pic>
        <p:nvPicPr>
          <p:cNvPr id="7" name="Picture 6" descr="Gleason-IAspread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3424" y="3825875"/>
            <a:ext cx="2227995" cy="2825750"/>
          </a:xfrm>
          <a:prstGeom prst="rect">
            <a:avLst/>
          </a:prstGeom>
          <a:ln w="6350" cmpd="sng">
            <a:solidFill>
              <a:srgbClr val="AAF3ED"/>
            </a:solidFill>
          </a:ln>
        </p:spPr>
      </p:pic>
      <p:pic>
        <p:nvPicPr>
          <p:cNvPr id="8" name="Picture 7" descr="Gleason-IAspread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107" y="3556650"/>
            <a:ext cx="2421069" cy="3094975"/>
          </a:xfrm>
          <a:prstGeom prst="rect">
            <a:avLst/>
          </a:prstGeom>
          <a:ln w="19050" cmpd="sng">
            <a:solidFill>
              <a:srgbClr val="AAF3ED"/>
            </a:solidFill>
          </a:ln>
        </p:spPr>
      </p:pic>
      <p:pic>
        <p:nvPicPr>
          <p:cNvPr id="9" name="Picture 8" descr="Gleason-IAspread4.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23508" y="144121"/>
            <a:ext cx="2412571" cy="3152963"/>
          </a:xfrm>
          <a:prstGeom prst="rect">
            <a:avLst/>
          </a:prstGeom>
          <a:ln w="19050" cmpd="sng">
            <a:solidFill>
              <a:srgbClr val="AAF3ED"/>
            </a:solidFill>
          </a:ln>
        </p:spPr>
      </p:pic>
    </p:spTree>
    <p:extLst>
      <p:ext uri="{BB962C8B-B14F-4D97-AF65-F5344CB8AC3E}">
        <p14:creationId xmlns:p14="http://schemas.microsoft.com/office/powerpoint/2010/main" val="22983422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Details</a:t>
            </a:r>
            <a:endParaRPr lang="en-US" dirty="0"/>
          </a:p>
        </p:txBody>
      </p:sp>
      <p:sp>
        <p:nvSpPr>
          <p:cNvPr id="3" name="Content Placeholder 2"/>
          <p:cNvSpPr>
            <a:spLocks noGrp="1"/>
          </p:cNvSpPr>
          <p:nvPr>
            <p:ph idx="1"/>
          </p:nvPr>
        </p:nvSpPr>
        <p:spPr>
          <a:xfrm>
            <a:off x="457200" y="1491770"/>
            <a:ext cx="8229600" cy="4525963"/>
          </a:xfrm>
        </p:spPr>
        <p:txBody>
          <a:bodyPr>
            <a:noAutofit/>
          </a:bodyPr>
          <a:lstStyle/>
          <a:p>
            <a:r>
              <a:rPr lang="en-US" sz="2600" dirty="0" smtClean="0">
                <a:solidFill>
                  <a:srgbClr val="FFFFFF"/>
                </a:solidFill>
                <a:latin typeface="Arial" charset="0"/>
                <a:ea typeface="ＭＳ Ｐゴシック" charset="0"/>
                <a:cs typeface="ＭＳ Ｐゴシック" charset="0"/>
              </a:rPr>
              <a:t>Any member of Digital Commonwealth is eligible for free scanning at BPL facilities</a:t>
            </a:r>
          </a:p>
          <a:p>
            <a:r>
              <a:rPr lang="en-US" sz="2600" dirty="0" smtClean="0">
                <a:solidFill>
                  <a:srgbClr val="FFFFFF"/>
                </a:solidFill>
                <a:latin typeface="Arial" charset="0"/>
                <a:ea typeface="ＭＳ Ｐゴシック" charset="0"/>
                <a:cs typeface="ＭＳ Ｐゴシック" charset="0"/>
              </a:rPr>
              <a:t>Site visits and customized metadata consultations</a:t>
            </a:r>
          </a:p>
          <a:p>
            <a:r>
              <a:rPr lang="en-US" sz="2600" dirty="0" smtClean="0"/>
              <a:t>Applicants should consider </a:t>
            </a:r>
            <a:r>
              <a:rPr lang="en-US" sz="2600" dirty="0"/>
              <a:t>whole collections (or well-defined sub-</a:t>
            </a:r>
            <a:r>
              <a:rPr lang="en-US" sz="2600" dirty="0" smtClean="0"/>
              <a:t>units)</a:t>
            </a:r>
            <a:endParaRPr lang="en-US" sz="2600" dirty="0" smtClean="0">
              <a:solidFill>
                <a:srgbClr val="FFFFFF"/>
              </a:solidFill>
              <a:latin typeface="Arial" charset="0"/>
              <a:ea typeface="ＭＳ Ｐゴシック" charset="0"/>
              <a:cs typeface="ＭＳ Ｐゴシック" charset="0"/>
            </a:endParaRPr>
          </a:p>
          <a:p>
            <a:pPr lvl="1"/>
            <a:r>
              <a:rPr lang="en-US" sz="2000" dirty="0" smtClean="0">
                <a:solidFill>
                  <a:srgbClr val="FFFFFF"/>
                </a:solidFill>
                <a:latin typeface="Arial" charset="0"/>
                <a:ea typeface="ＭＳ Ｐゴシック" charset="0"/>
                <a:cs typeface="ＭＳ Ｐゴシック" charset="0"/>
              </a:rPr>
              <a:t>Digitization is limited to up to ~5000 items or 50 bound volumes </a:t>
            </a:r>
            <a:br>
              <a:rPr lang="en-US" sz="2000" dirty="0" smtClean="0">
                <a:solidFill>
                  <a:srgbClr val="FFFFFF"/>
                </a:solidFill>
                <a:latin typeface="Arial" charset="0"/>
                <a:ea typeface="ＭＳ Ｐゴシック" charset="0"/>
                <a:cs typeface="ＭＳ Ｐゴシック" charset="0"/>
              </a:rPr>
            </a:br>
            <a:r>
              <a:rPr lang="en-US" sz="2000" dirty="0" smtClean="0">
                <a:solidFill>
                  <a:srgbClr val="FFFFFF"/>
                </a:solidFill>
                <a:latin typeface="Arial" charset="0"/>
                <a:ea typeface="ＭＳ Ｐゴシック" charset="0"/>
                <a:cs typeface="ＭＳ Ｐゴシック" charset="0"/>
              </a:rPr>
              <a:t>(~15,000 pages)</a:t>
            </a:r>
          </a:p>
          <a:p>
            <a:r>
              <a:rPr lang="en-US" sz="2600" dirty="0" smtClean="0">
                <a:solidFill>
                  <a:srgbClr val="FFFFFF"/>
                </a:solidFill>
                <a:latin typeface="Arial" charset="0"/>
                <a:ea typeface="ＭＳ Ｐゴシック" charset="0"/>
                <a:cs typeface="ＭＳ Ｐゴシック" charset="0"/>
              </a:rPr>
              <a:t>Currently unable to do audio/video, microfilm/fiche, small format roll film (35mm, etc.)</a:t>
            </a:r>
          </a:p>
          <a:p>
            <a:r>
              <a:rPr lang="en-US" sz="2600" dirty="0" smtClean="0">
                <a:solidFill>
                  <a:srgbClr val="FFFFFF"/>
                </a:solidFill>
                <a:latin typeface="Arial" charset="0"/>
                <a:ea typeface="ＭＳ Ｐゴシック" charset="0"/>
                <a:cs typeface="ＭＳ Ｐゴシック" charset="0"/>
              </a:rPr>
              <a:t>Digitized items will become accessible via the Digital Commonwealth portal and repository system</a:t>
            </a:r>
          </a:p>
          <a:p>
            <a:r>
              <a:rPr lang="en-US" sz="2600" dirty="0" smtClean="0">
                <a:solidFill>
                  <a:srgbClr val="FFFFFF"/>
                </a:solidFill>
                <a:latin typeface="Arial" charset="0"/>
                <a:ea typeface="ＭＳ Ｐゴシック" charset="0"/>
                <a:cs typeface="ＭＳ Ｐゴシック" charset="0"/>
              </a:rPr>
              <a:t>Perpetual engagement</a:t>
            </a:r>
            <a:endParaRPr lang="en-US" sz="2600" dirty="0">
              <a:solidFill>
                <a:srgbClr val="FFFFFF"/>
              </a:solidFill>
            </a:endParaRPr>
          </a:p>
        </p:txBody>
      </p:sp>
    </p:spTree>
    <p:extLst>
      <p:ext uri="{BB962C8B-B14F-4D97-AF65-F5344CB8AC3E}">
        <p14:creationId xmlns:p14="http://schemas.microsoft.com/office/powerpoint/2010/main" val="6454093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Gleason_V25_00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526" y="1335954"/>
            <a:ext cx="4315365" cy="2107157"/>
          </a:xfrm>
          <a:prstGeom prst="rect">
            <a:avLst/>
          </a:prstGeom>
          <a:ln w="19050" cmpd="sng">
            <a:solidFill>
              <a:srgbClr val="AAF3ED"/>
            </a:solidFill>
          </a:ln>
        </p:spPr>
      </p:pic>
      <p:sp>
        <p:nvSpPr>
          <p:cNvPr id="5" name="Title 1"/>
          <p:cNvSpPr txBox="1">
            <a:spLocks/>
          </p:cNvSpPr>
          <p:nvPr/>
        </p:nvSpPr>
        <p:spPr>
          <a:xfrm>
            <a:off x="457200" y="112371"/>
            <a:ext cx="8229600" cy="60941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dirty="0">
                <a:solidFill>
                  <a:srgbClr val="A5EBE5"/>
                </a:solidFill>
              </a:rPr>
              <a:t>Gleason Public Library</a:t>
            </a:r>
          </a:p>
        </p:txBody>
      </p:sp>
      <p:sp>
        <p:nvSpPr>
          <p:cNvPr id="6" name="Rectangle 5"/>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9" name="Picture 8" descr="Gleason_V25_000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6696" y="4129860"/>
            <a:ext cx="3678081" cy="2201334"/>
          </a:xfrm>
          <a:prstGeom prst="rect">
            <a:avLst/>
          </a:prstGeom>
          <a:ln w="19050" cmpd="sng">
            <a:solidFill>
              <a:srgbClr val="AAF3ED"/>
            </a:solidFill>
          </a:ln>
        </p:spPr>
      </p:pic>
      <p:pic>
        <p:nvPicPr>
          <p:cNvPr id="10" name="Picture 9" descr="Gleason_V25_001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842" y="4355630"/>
            <a:ext cx="4084862" cy="2297081"/>
          </a:xfrm>
          <a:prstGeom prst="rect">
            <a:avLst/>
          </a:prstGeom>
          <a:ln w="19050" cmpd="sng">
            <a:solidFill>
              <a:srgbClr val="AAF3ED"/>
            </a:solidFill>
          </a:ln>
        </p:spPr>
      </p:pic>
      <p:pic>
        <p:nvPicPr>
          <p:cNvPr id="7" name="Picture 6" descr="Gleason_V25_0002.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7126" y="3010995"/>
            <a:ext cx="2610612" cy="1900428"/>
          </a:xfrm>
          <a:prstGeom prst="rect">
            <a:avLst/>
          </a:prstGeom>
          <a:ln w="19050" cmpd="sng">
            <a:solidFill>
              <a:srgbClr val="AAF3ED"/>
            </a:solidFill>
          </a:ln>
        </p:spPr>
      </p:pic>
      <p:pic>
        <p:nvPicPr>
          <p:cNvPr id="2" name="Picture 1" descr="Gleason_V25_0001.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15181" y="1665943"/>
            <a:ext cx="3552287" cy="2002941"/>
          </a:xfrm>
          <a:prstGeom prst="rect">
            <a:avLst/>
          </a:prstGeom>
          <a:ln w="19050" cmpd="sng">
            <a:solidFill>
              <a:srgbClr val="AAF3ED"/>
            </a:solidFill>
          </a:ln>
        </p:spPr>
      </p:pic>
    </p:spTree>
    <p:extLst>
      <p:ext uri="{BB962C8B-B14F-4D97-AF65-F5344CB8AC3E}">
        <p14:creationId xmlns:p14="http://schemas.microsoft.com/office/powerpoint/2010/main" val="22605907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853434226"/>
              </p:ext>
            </p:extLst>
          </p:nvPr>
        </p:nvGraphicFramePr>
        <p:xfrm>
          <a:off x="295365" y="1600199"/>
          <a:ext cx="8657263" cy="5182735"/>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p:cNvSpPr txBox="1">
            <a:spLocks/>
          </p:cNvSpPr>
          <p:nvPr/>
        </p:nvSpPr>
        <p:spPr>
          <a:xfrm>
            <a:off x="457200" y="212488"/>
            <a:ext cx="8229600" cy="8658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sz="3600" dirty="0" smtClean="0">
                <a:solidFill>
                  <a:srgbClr val="A5EBE5"/>
                </a:solidFill>
              </a:rPr>
              <a:t>BPL Digital Imaging Lab </a:t>
            </a:r>
            <a:br>
              <a:rPr lang="en-US" sz="3600" dirty="0" smtClean="0">
                <a:solidFill>
                  <a:srgbClr val="A5EBE5"/>
                </a:solidFill>
              </a:rPr>
            </a:br>
            <a:r>
              <a:rPr lang="en-US" sz="3600" dirty="0" smtClean="0">
                <a:solidFill>
                  <a:srgbClr val="A5EBE5"/>
                </a:solidFill>
              </a:rPr>
              <a:t>- </a:t>
            </a:r>
            <a:r>
              <a:rPr lang="en-US" sz="3200" dirty="0" smtClean="0">
                <a:solidFill>
                  <a:srgbClr val="A5EBE5"/>
                </a:solidFill>
              </a:rPr>
              <a:t>Breakdown </a:t>
            </a:r>
            <a:r>
              <a:rPr lang="en-US" sz="3200" dirty="0">
                <a:solidFill>
                  <a:srgbClr val="A5EBE5"/>
                </a:solidFill>
              </a:rPr>
              <a:t>of Materials </a:t>
            </a:r>
            <a:r>
              <a:rPr lang="en-US" sz="3200" dirty="0" smtClean="0">
                <a:solidFill>
                  <a:srgbClr val="A5EBE5"/>
                </a:solidFill>
              </a:rPr>
              <a:t>-</a:t>
            </a:r>
          </a:p>
        </p:txBody>
      </p:sp>
      <p:cxnSp>
        <p:nvCxnSpPr>
          <p:cNvPr id="7" name="Elbow Connector 6"/>
          <p:cNvCxnSpPr/>
          <p:nvPr/>
        </p:nvCxnSpPr>
        <p:spPr>
          <a:xfrm>
            <a:off x="3263148" y="2039554"/>
            <a:ext cx="862113" cy="254240"/>
          </a:xfrm>
          <a:prstGeom prst="bentConnector3">
            <a:avLst>
              <a:gd name="adj1" fmla="val 101615"/>
            </a:avLst>
          </a:prstGeom>
          <a:ln>
            <a:solidFill>
              <a:srgbClr val="AAF3ED"/>
            </a:solidFill>
          </a:ln>
        </p:spPr>
        <p:style>
          <a:lnRef idx="2">
            <a:schemeClr val="accent1"/>
          </a:lnRef>
          <a:fillRef idx="0">
            <a:schemeClr val="accent1"/>
          </a:fillRef>
          <a:effectRef idx="1">
            <a:schemeClr val="accent1"/>
          </a:effectRef>
          <a:fontRef idx="minor">
            <a:schemeClr val="tx1"/>
          </a:fontRef>
        </p:style>
      </p:cxnSp>
      <p:cxnSp>
        <p:nvCxnSpPr>
          <p:cNvPr id="17" name="Elbow Connector 16"/>
          <p:cNvCxnSpPr/>
          <p:nvPr/>
        </p:nvCxnSpPr>
        <p:spPr>
          <a:xfrm rot="10800000" flipV="1">
            <a:off x="4469859" y="1946846"/>
            <a:ext cx="1815411" cy="278031"/>
          </a:xfrm>
          <a:prstGeom prst="bentConnector3">
            <a:avLst>
              <a:gd name="adj1" fmla="val 100554"/>
            </a:avLst>
          </a:prstGeom>
          <a:ln>
            <a:solidFill>
              <a:srgbClr val="AAF3ED"/>
            </a:solidFill>
          </a:ln>
        </p:spPr>
        <p:style>
          <a:lnRef idx="2">
            <a:schemeClr val="accent1"/>
          </a:lnRef>
          <a:fillRef idx="0">
            <a:schemeClr val="accent1"/>
          </a:fillRef>
          <a:effectRef idx="1">
            <a:schemeClr val="accent1"/>
          </a:effectRef>
          <a:fontRef idx="minor">
            <a:schemeClr val="tx1"/>
          </a:fontRef>
        </p:style>
      </p:cxnSp>
      <p:cxnSp>
        <p:nvCxnSpPr>
          <p:cNvPr id="48" name="Straight Connector 47"/>
          <p:cNvCxnSpPr/>
          <p:nvPr/>
        </p:nvCxnSpPr>
        <p:spPr>
          <a:xfrm>
            <a:off x="6173123" y="5148730"/>
            <a:ext cx="886094" cy="315027"/>
          </a:xfrm>
          <a:prstGeom prst="line">
            <a:avLst/>
          </a:prstGeom>
          <a:ln>
            <a:solidFill>
              <a:srgbClr val="AAF3E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2414610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Materials include…</a:t>
            </a:r>
            <a:endParaRPr lang="en-US" dirty="0"/>
          </a:p>
        </p:txBody>
      </p:sp>
      <p:sp>
        <p:nvSpPr>
          <p:cNvPr id="3" name="Content Placeholder 2"/>
          <p:cNvSpPr>
            <a:spLocks noGrp="1"/>
          </p:cNvSpPr>
          <p:nvPr>
            <p:ph idx="1"/>
          </p:nvPr>
        </p:nvSpPr>
        <p:spPr>
          <a:xfrm>
            <a:off x="457200" y="1456854"/>
            <a:ext cx="8528050" cy="4525963"/>
          </a:xfrm>
        </p:spPr>
        <p:txBody>
          <a:bodyPr>
            <a:noAutofit/>
          </a:bodyPr>
          <a:lstStyle/>
          <a:p>
            <a:r>
              <a:rPr lang="en-US" sz="2400" dirty="0"/>
              <a:t>Thomas Crane Public Library – Warren S. Parker photos </a:t>
            </a:r>
          </a:p>
          <a:p>
            <a:pPr lvl="1"/>
            <a:r>
              <a:rPr lang="en-US" sz="1800" dirty="0"/>
              <a:t>Collection of Quincy properties and landscapes</a:t>
            </a:r>
          </a:p>
          <a:p>
            <a:r>
              <a:rPr lang="en-US" sz="2400" dirty="0" smtClean="0"/>
              <a:t>Perkins </a:t>
            </a:r>
            <a:r>
              <a:rPr lang="en-US" sz="2400" dirty="0"/>
              <a:t>School for the Blind – Blind in Art collection </a:t>
            </a:r>
          </a:p>
          <a:p>
            <a:pPr lvl="1"/>
            <a:r>
              <a:rPr lang="en-US" sz="1800" dirty="0"/>
              <a:t>Prints, lithographs</a:t>
            </a:r>
          </a:p>
          <a:p>
            <a:r>
              <a:rPr lang="en-US" sz="2400" dirty="0" smtClean="0"/>
              <a:t>UMASS</a:t>
            </a:r>
            <a:r>
              <a:rPr lang="en-US" sz="2400" dirty="0"/>
              <a:t>-Lowell – Historic </a:t>
            </a:r>
            <a:r>
              <a:rPr lang="en-US" sz="2400" dirty="0" smtClean="0"/>
              <a:t>atlases</a:t>
            </a:r>
          </a:p>
          <a:p>
            <a:r>
              <a:rPr lang="en-US" sz="2400" dirty="0" smtClean="0"/>
              <a:t>Cape Cod Community College </a:t>
            </a:r>
            <a:r>
              <a:rPr lang="en-US" sz="2400" dirty="0"/>
              <a:t>– Babbitt </a:t>
            </a:r>
            <a:r>
              <a:rPr lang="en-US" sz="2400" dirty="0" smtClean="0"/>
              <a:t>Collection</a:t>
            </a:r>
          </a:p>
          <a:p>
            <a:pPr lvl="1"/>
            <a:r>
              <a:rPr lang="en-US" sz="1800" dirty="0" smtClean="0"/>
              <a:t>Historic deeds</a:t>
            </a:r>
          </a:p>
          <a:p>
            <a:r>
              <a:rPr lang="en-US" sz="2400" dirty="0" smtClean="0"/>
              <a:t>North </a:t>
            </a:r>
            <a:r>
              <a:rPr lang="en-US" sz="2400" dirty="0"/>
              <a:t>Adams Public Library – </a:t>
            </a:r>
            <a:r>
              <a:rPr lang="en-US" sz="2400" dirty="0" err="1"/>
              <a:t>Hoosac</a:t>
            </a:r>
            <a:r>
              <a:rPr lang="en-US" sz="2400" dirty="0"/>
              <a:t> Tunnel collection </a:t>
            </a:r>
          </a:p>
          <a:p>
            <a:pPr lvl="1"/>
            <a:r>
              <a:rPr lang="en-US" sz="1800" dirty="0" smtClean="0"/>
              <a:t>Photos</a:t>
            </a:r>
            <a:r>
              <a:rPr lang="en-US" sz="1800" dirty="0"/>
              <a:t>, engineering </a:t>
            </a:r>
            <a:r>
              <a:rPr lang="en-US" sz="1800" dirty="0" smtClean="0"/>
              <a:t>drawings, postcards, books</a:t>
            </a:r>
            <a:endParaRPr lang="en-US" sz="1800" dirty="0"/>
          </a:p>
          <a:p>
            <a:r>
              <a:rPr lang="en-US" sz="2400" dirty="0"/>
              <a:t>Carver Public Library – Cranberry </a:t>
            </a:r>
            <a:r>
              <a:rPr lang="en-US" sz="2400" dirty="0" smtClean="0"/>
              <a:t>labels</a:t>
            </a:r>
            <a:endParaRPr lang="en-US" sz="2400" dirty="0"/>
          </a:p>
          <a:p>
            <a:r>
              <a:rPr lang="en-US" sz="2400" dirty="0"/>
              <a:t>Massachusetts State Library – Historic photos </a:t>
            </a:r>
            <a:endParaRPr lang="en-US" sz="2400" dirty="0" smtClean="0"/>
          </a:p>
          <a:p>
            <a:pPr lvl="1"/>
            <a:r>
              <a:rPr lang="en-US" sz="1800" dirty="0" smtClean="0"/>
              <a:t>Members </a:t>
            </a:r>
            <a:r>
              <a:rPr lang="en-US" sz="1800" dirty="0"/>
              <a:t>of the </a:t>
            </a:r>
            <a:r>
              <a:rPr lang="en-US" sz="1800" dirty="0" smtClean="0"/>
              <a:t>Massachusetts legislature</a:t>
            </a:r>
          </a:p>
          <a:p>
            <a:r>
              <a:rPr lang="en-US" sz="2400" dirty="0" smtClean="0"/>
              <a:t>Lucius </a:t>
            </a:r>
            <a:r>
              <a:rPr lang="en-US" sz="2400" dirty="0"/>
              <a:t>Beebe Memorial </a:t>
            </a:r>
            <a:r>
              <a:rPr lang="en-US" sz="2400" dirty="0" smtClean="0"/>
              <a:t>Library – Oversize maps</a:t>
            </a:r>
            <a:endParaRPr lang="en-US" sz="2400" dirty="0"/>
          </a:p>
        </p:txBody>
      </p:sp>
    </p:spTree>
    <p:extLst>
      <p:ext uri="{BB962C8B-B14F-4D97-AF65-F5344CB8AC3E}">
        <p14:creationId xmlns:p14="http://schemas.microsoft.com/office/powerpoint/2010/main" val="240148994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46543044"/>
              </p:ext>
            </p:extLst>
          </p:nvPr>
        </p:nvGraphicFramePr>
        <p:xfrm>
          <a:off x="673760" y="1575137"/>
          <a:ext cx="8111490" cy="5282862"/>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p:cNvSpPr txBox="1">
            <a:spLocks/>
          </p:cNvSpPr>
          <p:nvPr/>
        </p:nvSpPr>
        <p:spPr>
          <a:xfrm>
            <a:off x="457200" y="212488"/>
            <a:ext cx="8229600" cy="86585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sz="3600" dirty="0">
                <a:solidFill>
                  <a:srgbClr val="A5EBE5"/>
                </a:solidFill>
              </a:rPr>
              <a:t>Internet Archive</a:t>
            </a:r>
            <a:br>
              <a:rPr lang="en-US" sz="3600" dirty="0">
                <a:solidFill>
                  <a:srgbClr val="A5EBE5"/>
                </a:solidFill>
              </a:rPr>
            </a:br>
            <a:r>
              <a:rPr lang="en-US" sz="3600" dirty="0" smtClean="0">
                <a:solidFill>
                  <a:srgbClr val="A5EBE5"/>
                </a:solidFill>
              </a:rPr>
              <a:t>- </a:t>
            </a:r>
            <a:r>
              <a:rPr lang="en-US" sz="3200" dirty="0" smtClean="0">
                <a:solidFill>
                  <a:srgbClr val="A5EBE5"/>
                </a:solidFill>
              </a:rPr>
              <a:t>Breakdown </a:t>
            </a:r>
            <a:r>
              <a:rPr lang="en-US" sz="3200" dirty="0">
                <a:solidFill>
                  <a:srgbClr val="A5EBE5"/>
                </a:solidFill>
              </a:rPr>
              <a:t>of Materials </a:t>
            </a:r>
            <a:r>
              <a:rPr lang="en-US" sz="3200" dirty="0" smtClean="0">
                <a:solidFill>
                  <a:srgbClr val="A5EBE5"/>
                </a:solidFill>
              </a:rPr>
              <a:t>-</a:t>
            </a:r>
          </a:p>
        </p:txBody>
      </p:sp>
      <p:cxnSp>
        <p:nvCxnSpPr>
          <p:cNvPr id="3" name="Straight Connector 2"/>
          <p:cNvCxnSpPr/>
          <p:nvPr/>
        </p:nvCxnSpPr>
        <p:spPr>
          <a:xfrm>
            <a:off x="6537401" y="5079823"/>
            <a:ext cx="1014091" cy="679273"/>
          </a:xfrm>
          <a:prstGeom prst="line">
            <a:avLst/>
          </a:prstGeom>
          <a:ln>
            <a:solidFill>
              <a:srgbClr val="AAF3ED"/>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1905000" y="3048000"/>
            <a:ext cx="1127406" cy="131808"/>
          </a:xfrm>
          <a:prstGeom prst="line">
            <a:avLst/>
          </a:prstGeom>
          <a:ln>
            <a:solidFill>
              <a:srgbClr val="AAF3ED"/>
            </a:solidFill>
          </a:ln>
        </p:spPr>
        <p:style>
          <a:lnRef idx="2">
            <a:schemeClr val="accent1"/>
          </a:lnRef>
          <a:fillRef idx="0">
            <a:schemeClr val="accent1"/>
          </a:fillRef>
          <a:effectRef idx="1">
            <a:schemeClr val="accent1"/>
          </a:effectRef>
          <a:fontRef idx="minor">
            <a:schemeClr val="tx1"/>
          </a:fontRef>
        </p:style>
      </p:cxnSp>
      <p:cxnSp>
        <p:nvCxnSpPr>
          <p:cNvPr id="30" name="Elbow Connector 29"/>
          <p:cNvCxnSpPr/>
          <p:nvPr/>
        </p:nvCxnSpPr>
        <p:spPr>
          <a:xfrm rot="16200000" flipH="1">
            <a:off x="3273660" y="1914754"/>
            <a:ext cx="748193" cy="423364"/>
          </a:xfrm>
          <a:prstGeom prst="bentConnector3">
            <a:avLst>
              <a:gd name="adj1" fmla="val -1316"/>
            </a:avLst>
          </a:prstGeom>
          <a:ln>
            <a:solidFill>
              <a:srgbClr val="AAF3ED"/>
            </a:solidFill>
          </a:ln>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flipV="1">
            <a:off x="2303427" y="4597432"/>
            <a:ext cx="413923" cy="600524"/>
          </a:xfrm>
          <a:prstGeom prst="line">
            <a:avLst/>
          </a:prstGeom>
          <a:ln>
            <a:solidFill>
              <a:srgbClr val="AAF3ED"/>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7643433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Yearbooks</a:t>
            </a:r>
            <a:r>
              <a:rPr lang="en-US" dirty="0"/>
              <a:t>!!!</a:t>
            </a:r>
          </a:p>
        </p:txBody>
      </p:sp>
      <p:sp>
        <p:nvSpPr>
          <p:cNvPr id="3" name="Content Placeholder 2"/>
          <p:cNvSpPr>
            <a:spLocks noGrp="1"/>
          </p:cNvSpPr>
          <p:nvPr>
            <p:ph idx="1"/>
          </p:nvPr>
        </p:nvSpPr>
        <p:spPr>
          <a:xfrm>
            <a:off x="393701" y="1801277"/>
            <a:ext cx="8602133" cy="4379383"/>
          </a:xfrm>
        </p:spPr>
        <p:txBody>
          <a:bodyPr numCol="2">
            <a:noAutofit/>
          </a:bodyPr>
          <a:lstStyle/>
          <a:p>
            <a:pPr marL="233363" indent="-233363">
              <a:buFont typeface="Lucida Grande"/>
              <a:buChar char="-"/>
            </a:pPr>
            <a:r>
              <a:rPr lang="en-US" sz="2200" dirty="0">
                <a:solidFill>
                  <a:schemeClr val="bg1"/>
                </a:solidFill>
              </a:rPr>
              <a:t>East Bridgewater High </a:t>
            </a:r>
            <a:r>
              <a:rPr lang="en-US" sz="2200" dirty="0" smtClean="0">
                <a:solidFill>
                  <a:schemeClr val="bg1"/>
                </a:solidFill>
              </a:rPr>
              <a:t/>
            </a:r>
            <a:br>
              <a:rPr lang="en-US" sz="2200" dirty="0" smtClean="0">
                <a:solidFill>
                  <a:schemeClr val="bg1"/>
                </a:solidFill>
              </a:rPr>
            </a:br>
            <a:r>
              <a:rPr lang="en-US" sz="2200" dirty="0" smtClean="0">
                <a:solidFill>
                  <a:schemeClr val="bg1"/>
                </a:solidFill>
              </a:rPr>
              <a:t>School </a:t>
            </a:r>
            <a:r>
              <a:rPr lang="en-US" sz="2200" dirty="0">
                <a:solidFill>
                  <a:schemeClr val="bg1"/>
                </a:solidFill>
              </a:rPr>
              <a:t>Library </a:t>
            </a:r>
            <a:endParaRPr lang="en-US" sz="2200" dirty="0" smtClean="0">
              <a:solidFill>
                <a:schemeClr val="bg1"/>
              </a:solidFill>
            </a:endParaRPr>
          </a:p>
          <a:p>
            <a:pPr marL="233363" indent="-233363">
              <a:buFont typeface="Lucida Grande"/>
              <a:buChar char="-"/>
            </a:pPr>
            <a:r>
              <a:rPr lang="en-US" sz="2200" dirty="0">
                <a:solidFill>
                  <a:schemeClr val="bg1"/>
                </a:solidFill>
              </a:rPr>
              <a:t>Melrose High </a:t>
            </a:r>
            <a:r>
              <a:rPr lang="en-US" sz="2200" dirty="0" smtClean="0">
                <a:solidFill>
                  <a:schemeClr val="bg1"/>
                </a:solidFill>
              </a:rPr>
              <a:t>School </a:t>
            </a:r>
            <a:r>
              <a:rPr lang="en-US" sz="2200" dirty="0">
                <a:solidFill>
                  <a:schemeClr val="bg1"/>
                </a:solidFill>
              </a:rPr>
              <a:t>Library </a:t>
            </a:r>
          </a:p>
          <a:p>
            <a:pPr marL="233363" indent="-233363">
              <a:buFont typeface="Lucida Grande"/>
              <a:buChar char="-"/>
            </a:pPr>
            <a:r>
              <a:rPr lang="en-US" sz="2200" dirty="0">
                <a:solidFill>
                  <a:schemeClr val="bg1"/>
                </a:solidFill>
              </a:rPr>
              <a:t>West Bridgewater Public </a:t>
            </a:r>
            <a:r>
              <a:rPr lang="en-US" sz="2200" dirty="0" smtClean="0">
                <a:solidFill>
                  <a:schemeClr val="bg1"/>
                </a:solidFill>
              </a:rPr>
              <a:t/>
            </a:r>
            <a:br>
              <a:rPr lang="en-US" sz="2200" dirty="0" smtClean="0">
                <a:solidFill>
                  <a:schemeClr val="bg1"/>
                </a:solidFill>
              </a:rPr>
            </a:br>
            <a:r>
              <a:rPr lang="en-US" sz="2200" dirty="0" smtClean="0">
                <a:solidFill>
                  <a:schemeClr val="bg1"/>
                </a:solidFill>
              </a:rPr>
              <a:t>Library</a:t>
            </a:r>
            <a:endParaRPr lang="en-US" sz="2200" dirty="0">
              <a:solidFill>
                <a:schemeClr val="bg1"/>
              </a:solidFill>
            </a:endParaRPr>
          </a:p>
          <a:p>
            <a:pPr marL="233363" indent="-233363">
              <a:buFont typeface="Lucida Grande"/>
              <a:buChar char="-"/>
            </a:pPr>
            <a:r>
              <a:rPr lang="en-US" sz="2200" dirty="0">
                <a:solidFill>
                  <a:schemeClr val="bg1"/>
                </a:solidFill>
              </a:rPr>
              <a:t>Holmes Public Library </a:t>
            </a:r>
            <a:r>
              <a:rPr lang="en-US" sz="2200" dirty="0" smtClean="0">
                <a:solidFill>
                  <a:schemeClr val="bg1"/>
                </a:solidFill>
              </a:rPr>
              <a:t/>
            </a:r>
            <a:br>
              <a:rPr lang="en-US" sz="2200" dirty="0" smtClean="0">
                <a:solidFill>
                  <a:schemeClr val="bg1"/>
                </a:solidFill>
              </a:rPr>
            </a:br>
            <a:r>
              <a:rPr lang="en-US" sz="2200" dirty="0" smtClean="0">
                <a:solidFill>
                  <a:schemeClr val="bg1"/>
                </a:solidFill>
              </a:rPr>
              <a:t>(</a:t>
            </a:r>
            <a:r>
              <a:rPr lang="en-US" sz="2200" dirty="0">
                <a:solidFill>
                  <a:schemeClr val="bg1"/>
                </a:solidFill>
              </a:rPr>
              <a:t>Halifax</a:t>
            </a:r>
            <a:r>
              <a:rPr lang="en-US" sz="2200" dirty="0" smtClean="0">
                <a:solidFill>
                  <a:schemeClr val="bg1"/>
                </a:solidFill>
              </a:rPr>
              <a:t>)</a:t>
            </a:r>
          </a:p>
          <a:p>
            <a:pPr marL="233363" indent="-233363">
              <a:buFont typeface="Lucida Grande"/>
              <a:buChar char="-"/>
            </a:pPr>
            <a:r>
              <a:rPr lang="en-US" sz="2200" dirty="0">
                <a:solidFill>
                  <a:schemeClr val="bg1"/>
                </a:solidFill>
              </a:rPr>
              <a:t>Chapter 9 of the 173rd </a:t>
            </a:r>
            <a:r>
              <a:rPr lang="en-US" sz="2200" dirty="0" smtClean="0">
                <a:solidFill>
                  <a:schemeClr val="bg1"/>
                </a:solidFill>
              </a:rPr>
              <a:t/>
            </a:r>
            <a:br>
              <a:rPr lang="en-US" sz="2200" dirty="0" smtClean="0">
                <a:solidFill>
                  <a:schemeClr val="bg1"/>
                </a:solidFill>
              </a:rPr>
            </a:br>
            <a:r>
              <a:rPr lang="en-US" sz="2200" dirty="0" smtClean="0">
                <a:solidFill>
                  <a:schemeClr val="bg1"/>
                </a:solidFill>
              </a:rPr>
              <a:t>Airborne </a:t>
            </a:r>
            <a:r>
              <a:rPr lang="en-US" sz="2200" dirty="0">
                <a:solidFill>
                  <a:schemeClr val="bg1"/>
                </a:solidFill>
              </a:rPr>
              <a:t>Brigade Association</a:t>
            </a:r>
          </a:p>
          <a:p>
            <a:pPr marL="233363" indent="-233363">
              <a:buFont typeface="Lucida Grande"/>
              <a:buChar char="-"/>
            </a:pPr>
            <a:r>
              <a:rPr lang="en-US" sz="2200" dirty="0">
                <a:solidFill>
                  <a:schemeClr val="bg1"/>
                </a:solidFill>
              </a:rPr>
              <a:t>Jamaica Plain Historical </a:t>
            </a:r>
            <a:r>
              <a:rPr lang="en-US" sz="2200" dirty="0" smtClean="0">
                <a:solidFill>
                  <a:schemeClr val="bg1"/>
                </a:solidFill>
              </a:rPr>
              <a:t/>
            </a:r>
            <a:br>
              <a:rPr lang="en-US" sz="2200" dirty="0" smtClean="0">
                <a:solidFill>
                  <a:schemeClr val="bg1"/>
                </a:solidFill>
              </a:rPr>
            </a:br>
            <a:r>
              <a:rPr lang="en-US" sz="2200" dirty="0" smtClean="0">
                <a:solidFill>
                  <a:schemeClr val="bg1"/>
                </a:solidFill>
              </a:rPr>
              <a:t>Society</a:t>
            </a:r>
          </a:p>
          <a:p>
            <a:pPr marL="233363" indent="-233363">
              <a:buFont typeface="Lucida Grande"/>
              <a:buChar char="-"/>
            </a:pPr>
            <a:r>
              <a:rPr lang="en-US" sz="2200" dirty="0">
                <a:solidFill>
                  <a:schemeClr val="bg1"/>
                </a:solidFill>
              </a:rPr>
              <a:t>Norwood High </a:t>
            </a:r>
            <a:r>
              <a:rPr lang="en-US" sz="2200" dirty="0" smtClean="0">
                <a:solidFill>
                  <a:schemeClr val="bg1"/>
                </a:solidFill>
              </a:rPr>
              <a:t>School Library</a:t>
            </a:r>
          </a:p>
          <a:p>
            <a:pPr marL="233363" indent="-233363">
              <a:buFont typeface="Lucida Grande"/>
              <a:buChar char="-"/>
            </a:pPr>
            <a:r>
              <a:rPr lang="en-US" sz="2200" dirty="0">
                <a:solidFill>
                  <a:schemeClr val="bg1"/>
                </a:solidFill>
              </a:rPr>
              <a:t>Jacob Edwards Library (Southbridge</a:t>
            </a:r>
            <a:r>
              <a:rPr lang="en-US" sz="2200" dirty="0" smtClean="0">
                <a:solidFill>
                  <a:schemeClr val="bg1"/>
                </a:solidFill>
              </a:rPr>
              <a:t>)</a:t>
            </a:r>
          </a:p>
          <a:p>
            <a:pPr marL="233363" indent="-233363">
              <a:buFont typeface="Lucida Grande"/>
              <a:buChar char="-"/>
            </a:pPr>
            <a:r>
              <a:rPr lang="en-US" sz="2200" dirty="0">
                <a:solidFill>
                  <a:schemeClr val="bg1"/>
                </a:solidFill>
              </a:rPr>
              <a:t>Mt. </a:t>
            </a:r>
            <a:r>
              <a:rPr lang="en-US" sz="2200" dirty="0" err="1">
                <a:solidFill>
                  <a:schemeClr val="bg1"/>
                </a:solidFill>
              </a:rPr>
              <a:t>Wachusett</a:t>
            </a:r>
            <a:r>
              <a:rPr lang="en-US" sz="2200" dirty="0">
                <a:solidFill>
                  <a:schemeClr val="bg1"/>
                </a:solidFill>
              </a:rPr>
              <a:t> Community </a:t>
            </a:r>
            <a:r>
              <a:rPr lang="en-US" sz="2200" dirty="0" smtClean="0">
                <a:solidFill>
                  <a:schemeClr val="bg1"/>
                </a:solidFill>
              </a:rPr>
              <a:t>College</a:t>
            </a:r>
          </a:p>
          <a:p>
            <a:pPr marL="233363" indent="-233363">
              <a:buFont typeface="Lucida Grande"/>
              <a:buChar char="-"/>
            </a:pPr>
            <a:r>
              <a:rPr lang="en-US" sz="2200" dirty="0">
                <a:solidFill>
                  <a:schemeClr val="bg1"/>
                </a:solidFill>
              </a:rPr>
              <a:t>Bridgewater State </a:t>
            </a:r>
            <a:r>
              <a:rPr lang="en-US" sz="2200" dirty="0" smtClean="0">
                <a:solidFill>
                  <a:schemeClr val="bg1"/>
                </a:solidFill>
              </a:rPr>
              <a:t>University</a:t>
            </a:r>
          </a:p>
          <a:p>
            <a:pPr marL="233363" indent="-233363">
              <a:buFont typeface="Lucida Grande"/>
              <a:buChar char="-"/>
            </a:pPr>
            <a:r>
              <a:rPr lang="en-US" sz="2200" dirty="0">
                <a:solidFill>
                  <a:schemeClr val="bg1"/>
                </a:solidFill>
              </a:rPr>
              <a:t>Worcester Polytechnic </a:t>
            </a:r>
            <a:r>
              <a:rPr lang="en-US" sz="2200" dirty="0" smtClean="0">
                <a:solidFill>
                  <a:schemeClr val="bg1"/>
                </a:solidFill>
              </a:rPr>
              <a:t>Institute</a:t>
            </a:r>
          </a:p>
          <a:p>
            <a:pPr marL="233363" indent="-233363">
              <a:buFont typeface="Lucida Grande"/>
              <a:buChar char="-"/>
            </a:pPr>
            <a:r>
              <a:rPr lang="en-US" sz="2200" dirty="0">
                <a:solidFill>
                  <a:schemeClr val="bg1"/>
                </a:solidFill>
              </a:rPr>
              <a:t>Westfield State </a:t>
            </a:r>
            <a:r>
              <a:rPr lang="en-US" sz="2200" dirty="0" smtClean="0">
                <a:solidFill>
                  <a:schemeClr val="bg1"/>
                </a:solidFill>
              </a:rPr>
              <a:t>University</a:t>
            </a:r>
          </a:p>
          <a:p>
            <a:pPr marL="233363" indent="-233363">
              <a:buFont typeface="Lucida Grande"/>
              <a:buChar char="-"/>
            </a:pPr>
            <a:r>
              <a:rPr lang="en-US" sz="2200" dirty="0">
                <a:solidFill>
                  <a:schemeClr val="bg1"/>
                </a:solidFill>
              </a:rPr>
              <a:t>Wilbraham Public </a:t>
            </a:r>
            <a:r>
              <a:rPr lang="en-US" sz="2200" dirty="0" smtClean="0">
                <a:solidFill>
                  <a:schemeClr val="bg1"/>
                </a:solidFill>
              </a:rPr>
              <a:t>Library</a:t>
            </a:r>
          </a:p>
          <a:p>
            <a:pPr marL="233363" indent="-233363">
              <a:buFont typeface="Lucida Grande"/>
              <a:buChar char="-"/>
            </a:pPr>
            <a:r>
              <a:rPr lang="en-US" sz="2200" dirty="0">
                <a:solidFill>
                  <a:schemeClr val="bg1"/>
                </a:solidFill>
              </a:rPr>
              <a:t>Simmons College </a:t>
            </a:r>
            <a:r>
              <a:rPr lang="en-US" sz="2200" dirty="0" smtClean="0">
                <a:solidFill>
                  <a:schemeClr val="bg1"/>
                </a:solidFill>
              </a:rPr>
              <a:t>Archives</a:t>
            </a:r>
            <a:endParaRPr lang="en-US" sz="2200" dirty="0">
              <a:solidFill>
                <a:schemeClr val="bg1"/>
              </a:solidFill>
            </a:endParaRPr>
          </a:p>
        </p:txBody>
      </p:sp>
    </p:spTree>
    <p:extLst>
      <p:ext uri="{BB962C8B-B14F-4D97-AF65-F5344CB8AC3E}">
        <p14:creationId xmlns:p14="http://schemas.microsoft.com/office/powerpoint/2010/main" val="216979257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wellHist-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7215" y="4966504"/>
            <a:ext cx="5886821" cy="1762388"/>
          </a:xfrm>
          <a:prstGeom prst="rect">
            <a:avLst/>
          </a:prstGeom>
        </p:spPr>
      </p:pic>
      <p:sp>
        <p:nvSpPr>
          <p:cNvPr id="4" name="Rectangle 3"/>
          <p:cNvSpPr/>
          <p:nvPr/>
        </p:nvSpPr>
        <p:spPr>
          <a:xfrm>
            <a:off x="56868" y="403412"/>
            <a:ext cx="9058697" cy="1359363"/>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57199" y="112371"/>
            <a:ext cx="6258584" cy="60941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dirty="0">
                <a:solidFill>
                  <a:srgbClr val="A5EBE5"/>
                </a:solidFill>
              </a:rPr>
              <a:t>Some examples…</a:t>
            </a:r>
          </a:p>
        </p:txBody>
      </p:sp>
      <p:sp>
        <p:nvSpPr>
          <p:cNvPr id="6" name="Rectangle 5"/>
          <p:cNvSpPr/>
          <p:nvPr/>
        </p:nvSpPr>
        <p:spPr>
          <a:xfrm>
            <a:off x="172357" y="823701"/>
            <a:ext cx="8636896" cy="75673"/>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2" name="Picture 1" descr="WBridge-Back.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65859" y="1061969"/>
            <a:ext cx="2343994" cy="1498654"/>
          </a:xfrm>
          <a:prstGeom prst="rect">
            <a:avLst/>
          </a:prstGeom>
        </p:spPr>
      </p:pic>
      <p:pic>
        <p:nvPicPr>
          <p:cNvPr id="7" name="Picture 6" descr="WBridge-Front.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13286" y="1379720"/>
            <a:ext cx="2369171" cy="1515541"/>
          </a:xfrm>
          <a:prstGeom prst="rect">
            <a:avLst/>
          </a:prstGeom>
        </p:spPr>
      </p:pic>
      <p:pic>
        <p:nvPicPr>
          <p:cNvPr id="8" name="Picture 7" descr="Faulkner_0003.jp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43744" y="4973248"/>
            <a:ext cx="2222653" cy="1792940"/>
          </a:xfrm>
          <a:prstGeom prst="rect">
            <a:avLst/>
          </a:prstGeom>
        </p:spPr>
      </p:pic>
      <p:pic>
        <p:nvPicPr>
          <p:cNvPr id="9" name="Picture 8" descr="LuciusBeebe-Map-1924.jpg"/>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813676" y="95481"/>
            <a:ext cx="2104639" cy="2733650"/>
          </a:xfrm>
          <a:prstGeom prst="rect">
            <a:avLst/>
          </a:prstGeom>
        </p:spPr>
      </p:pic>
      <p:pic>
        <p:nvPicPr>
          <p:cNvPr id="10" name="Picture 9" descr="MassHist.jpg"/>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97697" y="1004672"/>
            <a:ext cx="1632724" cy="2610901"/>
          </a:xfrm>
          <a:prstGeom prst="rect">
            <a:avLst/>
          </a:prstGeom>
        </p:spPr>
      </p:pic>
      <p:pic>
        <p:nvPicPr>
          <p:cNvPr id="13" name="Picture 12" descr="StateLib.jpg"/>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703424" y="2910998"/>
            <a:ext cx="1510069" cy="1985433"/>
          </a:xfrm>
          <a:prstGeom prst="rect">
            <a:avLst/>
          </a:prstGeom>
        </p:spPr>
      </p:pic>
      <p:pic>
        <p:nvPicPr>
          <p:cNvPr id="3" name="Picture 2" descr="ArthurGriffin.jpg"/>
          <p:cNvPicPr>
            <a:picLocks noChangeAspect="1"/>
          </p:cNvPicPr>
          <p:nvPr/>
        </p:nvPicPr>
        <p:blipFill>
          <a:blip r:embed="rId10" cstate="screen">
            <a:extLst>
              <a:ext uri="{BEBA8EAE-BF5A-486C-A8C5-ECC9F3942E4B}">
                <a14:imgProps xmlns:a14="http://schemas.microsoft.com/office/drawing/2010/main">
                  <a14:imgLayer r:embed="rId11">
                    <a14:imgEffect>
                      <a14:brightnessContrast bright="11000"/>
                    </a14:imgEffect>
                  </a14:imgLayer>
                </a14:imgProps>
              </a:ext>
              <a:ext uri="{28A0092B-C50C-407E-A947-70E740481C1C}">
                <a14:useLocalDpi xmlns:a14="http://schemas.microsoft.com/office/drawing/2010/main"/>
              </a:ext>
            </a:extLst>
          </a:blip>
          <a:stretch>
            <a:fillRect/>
          </a:stretch>
        </p:blipFill>
        <p:spPr>
          <a:xfrm>
            <a:off x="2582309" y="2699925"/>
            <a:ext cx="1665411" cy="2150237"/>
          </a:xfrm>
          <a:prstGeom prst="rect">
            <a:avLst/>
          </a:prstGeom>
        </p:spPr>
      </p:pic>
      <p:pic>
        <p:nvPicPr>
          <p:cNvPr id="14" name="Picture 13" descr="ThomasCrane-1.jpg"/>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4442042" y="2986618"/>
            <a:ext cx="2041011" cy="1909766"/>
          </a:xfrm>
          <a:prstGeom prst="rect">
            <a:avLst/>
          </a:prstGeom>
        </p:spPr>
      </p:pic>
      <p:pic>
        <p:nvPicPr>
          <p:cNvPr id="12" name="Picture 11" descr="Holmes-MarriageIntention.jpg"/>
          <p:cNvPicPr>
            <a:picLocks noChangeAspect="1"/>
          </p:cNvPicPr>
          <p:nvPr/>
        </p:nvPicPr>
        <p:blipFill>
          <a:blip r:embed="rId13" cstate="screen">
            <a:extLst>
              <a:ext uri="{BEBA8EAE-BF5A-486C-A8C5-ECC9F3942E4B}">
                <a14:imgProps xmlns:a14="http://schemas.microsoft.com/office/drawing/2010/main">
                  <a14:imgLayer r:embed="rId14">
                    <a14:imgEffect>
                      <a14:brightnessContrast contrast="9000"/>
                    </a14:imgEffect>
                  </a14:imgLayer>
                </a14:imgProps>
              </a:ext>
              <a:ext uri="{28A0092B-C50C-407E-A947-70E740481C1C}">
                <a14:useLocalDpi xmlns:a14="http://schemas.microsoft.com/office/drawing/2010/main"/>
              </a:ext>
            </a:extLst>
          </a:blip>
          <a:stretch>
            <a:fillRect/>
          </a:stretch>
        </p:blipFill>
        <p:spPr>
          <a:xfrm>
            <a:off x="157598" y="3652255"/>
            <a:ext cx="2253780" cy="1269896"/>
          </a:xfrm>
          <a:prstGeom prst="rect">
            <a:avLst/>
          </a:prstGeom>
        </p:spPr>
      </p:pic>
    </p:spTree>
    <p:extLst>
      <p:ext uri="{BB962C8B-B14F-4D97-AF65-F5344CB8AC3E}">
        <p14:creationId xmlns:p14="http://schemas.microsoft.com/office/powerpoint/2010/main" val="18544997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itle 1"/>
          <p:cNvSpPr txBox="1">
            <a:spLocks/>
          </p:cNvSpPr>
          <p:nvPr/>
        </p:nvSpPr>
        <p:spPr>
          <a:xfrm>
            <a:off x="457200" y="112371"/>
            <a:ext cx="8229600" cy="60941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dirty="0">
                <a:solidFill>
                  <a:srgbClr val="A5EBE5"/>
                </a:solidFill>
              </a:rPr>
              <a:t>Perkins School for the Blind</a:t>
            </a:r>
          </a:p>
        </p:txBody>
      </p:sp>
      <p:sp>
        <p:nvSpPr>
          <p:cNvPr id="6" name="Rectangle 5"/>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2" name="Picture 1" descr="Perkins-HiRes-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9402" y="3435278"/>
            <a:ext cx="2058422" cy="3000615"/>
          </a:xfrm>
          <a:prstGeom prst="rect">
            <a:avLst/>
          </a:prstGeom>
        </p:spPr>
      </p:pic>
      <p:pic>
        <p:nvPicPr>
          <p:cNvPr id="7" name="Picture 6" descr="Perkins-HiRes-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2626" y="1215140"/>
            <a:ext cx="3377786" cy="2429754"/>
          </a:xfrm>
          <a:prstGeom prst="rect">
            <a:avLst/>
          </a:prstGeom>
        </p:spPr>
      </p:pic>
      <p:pic>
        <p:nvPicPr>
          <p:cNvPr id="9" name="Picture 8" descr="Perkins-HiRes-4.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71313" y="1004998"/>
            <a:ext cx="1990528" cy="2910129"/>
          </a:xfrm>
          <a:prstGeom prst="rect">
            <a:avLst/>
          </a:prstGeom>
        </p:spPr>
      </p:pic>
      <p:pic>
        <p:nvPicPr>
          <p:cNvPr id="10" name="Picture 9" descr="Perkins-HiRes-5.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1957" y="4015313"/>
            <a:ext cx="2019931" cy="2732097"/>
          </a:xfrm>
          <a:prstGeom prst="rect">
            <a:avLst/>
          </a:prstGeom>
        </p:spPr>
      </p:pic>
      <p:pic>
        <p:nvPicPr>
          <p:cNvPr id="11" name="Picture 10" descr="Perkins-HiRes-6.jpg"/>
          <p:cNvPicPr>
            <a:picLocks noChangeAspect="1"/>
          </p:cNvPicPr>
          <p:nvPr/>
        </p:nvPicPr>
        <p:blipFill rotWithShape="1">
          <a:blip r:embed="rId7">
            <a:extLst>
              <a:ext uri="{28A0092B-C50C-407E-A947-70E740481C1C}">
                <a14:useLocalDpi xmlns:a14="http://schemas.microsoft.com/office/drawing/2010/main" val="0"/>
              </a:ext>
            </a:extLst>
          </a:blip>
          <a:srcRect l="10555" t="14724" r="10905" b="15894"/>
          <a:stretch/>
        </p:blipFill>
        <p:spPr>
          <a:xfrm>
            <a:off x="5454873" y="3765254"/>
            <a:ext cx="3346604" cy="2392666"/>
          </a:xfrm>
          <a:prstGeom prst="rect">
            <a:avLst/>
          </a:prstGeom>
        </p:spPr>
      </p:pic>
      <p:pic>
        <p:nvPicPr>
          <p:cNvPr id="12" name="Picture 11" descr="Perkins-HiRes-7.jpg"/>
          <p:cNvPicPr>
            <a:picLocks noChangeAspect="1"/>
          </p:cNvPicPr>
          <p:nvPr/>
        </p:nvPicPr>
        <p:blipFill rotWithShape="1">
          <a:blip r:embed="rId8">
            <a:extLst>
              <a:ext uri="{28A0092B-C50C-407E-A947-70E740481C1C}">
                <a14:useLocalDpi xmlns:a14="http://schemas.microsoft.com/office/drawing/2010/main" val="0"/>
              </a:ext>
            </a:extLst>
          </a:blip>
          <a:srcRect l="15951" t="19464" r="11104" b="16990"/>
          <a:stretch/>
        </p:blipFill>
        <p:spPr>
          <a:xfrm>
            <a:off x="153559" y="1078094"/>
            <a:ext cx="3024819" cy="2137914"/>
          </a:xfrm>
          <a:prstGeom prst="rect">
            <a:avLst/>
          </a:prstGeom>
        </p:spPr>
      </p:pic>
    </p:spTree>
    <p:extLst>
      <p:ext uri="{BB962C8B-B14F-4D97-AF65-F5344CB8AC3E}">
        <p14:creationId xmlns:p14="http://schemas.microsoft.com/office/powerpoint/2010/main" val="6901429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2" name="Picture 1" descr="Perkins-CollPage.jpg"/>
          <p:cNvPicPr>
            <a:picLocks noChangeAspect="1"/>
          </p:cNvPicPr>
          <p:nvPr/>
        </p:nvPicPr>
        <p:blipFill rotWithShape="1">
          <a:blip r:embed="rId3">
            <a:extLst>
              <a:ext uri="{28A0092B-C50C-407E-A947-70E740481C1C}">
                <a14:useLocalDpi xmlns:a14="http://schemas.microsoft.com/office/drawing/2010/main" val="0"/>
              </a:ext>
            </a:extLst>
          </a:blip>
          <a:srcRect b="26410"/>
          <a:stretch/>
        </p:blipFill>
        <p:spPr>
          <a:xfrm>
            <a:off x="386605" y="1013335"/>
            <a:ext cx="8347428" cy="5698042"/>
          </a:xfrm>
          <a:prstGeom prst="rect">
            <a:avLst/>
          </a:prstGeom>
          <a:ln w="28575" cmpd="sng">
            <a:solidFill>
              <a:srgbClr val="AAF3ED"/>
            </a:solidFill>
          </a:ln>
        </p:spPr>
      </p:pic>
      <p:sp>
        <p:nvSpPr>
          <p:cNvPr id="7" name="Title 1"/>
          <p:cNvSpPr txBox="1">
            <a:spLocks/>
          </p:cNvSpPr>
          <p:nvPr/>
        </p:nvSpPr>
        <p:spPr>
          <a:xfrm>
            <a:off x="457200" y="112371"/>
            <a:ext cx="8229600" cy="60941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dirty="0">
                <a:solidFill>
                  <a:srgbClr val="A5EBE5"/>
                </a:solidFill>
              </a:rPr>
              <a:t>Perkins School for the Blind</a:t>
            </a:r>
          </a:p>
        </p:txBody>
      </p:sp>
    </p:spTree>
    <p:extLst>
      <p:ext uri="{BB962C8B-B14F-4D97-AF65-F5344CB8AC3E}">
        <p14:creationId xmlns:p14="http://schemas.microsoft.com/office/powerpoint/2010/main" val="17885602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2" name="Picture 1" descr="Perkins-CollPage.jpg"/>
          <p:cNvPicPr>
            <a:picLocks noChangeAspect="1"/>
          </p:cNvPicPr>
          <p:nvPr/>
        </p:nvPicPr>
        <p:blipFill rotWithShape="1">
          <a:blip r:embed="rId3">
            <a:extLst>
              <a:ext uri="{28A0092B-C50C-407E-A947-70E740481C1C}">
                <a14:useLocalDpi xmlns:a14="http://schemas.microsoft.com/office/drawing/2010/main" val="0"/>
              </a:ext>
            </a:extLst>
          </a:blip>
          <a:srcRect b="26410"/>
          <a:stretch/>
        </p:blipFill>
        <p:spPr>
          <a:xfrm>
            <a:off x="386605" y="1013335"/>
            <a:ext cx="8347428" cy="5698042"/>
          </a:xfrm>
          <a:prstGeom prst="rect">
            <a:avLst/>
          </a:prstGeom>
          <a:ln w="28575" cmpd="sng">
            <a:solidFill>
              <a:srgbClr val="AAF3ED"/>
            </a:solidFill>
          </a:ln>
        </p:spPr>
      </p:pic>
      <p:sp>
        <p:nvSpPr>
          <p:cNvPr id="7" name="Rectangle 6"/>
          <p:cNvSpPr/>
          <p:nvPr/>
        </p:nvSpPr>
        <p:spPr>
          <a:xfrm>
            <a:off x="457199" y="2848257"/>
            <a:ext cx="1761067" cy="1808409"/>
          </a:xfrm>
          <a:prstGeom prst="rect">
            <a:avLst/>
          </a:prstGeom>
          <a:noFill/>
          <a:ln w="57150" cmpd="sng">
            <a:solidFill>
              <a:srgbClr val="B200B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95920" y="2848257"/>
            <a:ext cx="1761067" cy="1808409"/>
          </a:xfrm>
          <a:prstGeom prst="rect">
            <a:avLst/>
          </a:prstGeom>
          <a:noFill/>
          <a:ln w="57150" cmpd="sng">
            <a:solidFill>
              <a:srgbClr val="B200B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745056" y="2848257"/>
            <a:ext cx="1761067" cy="1808409"/>
          </a:xfrm>
          <a:prstGeom prst="rect">
            <a:avLst/>
          </a:prstGeom>
          <a:noFill/>
          <a:ln w="57150" cmpd="sng">
            <a:solidFill>
              <a:srgbClr val="B200B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itle 1"/>
          <p:cNvSpPr txBox="1">
            <a:spLocks/>
          </p:cNvSpPr>
          <p:nvPr/>
        </p:nvSpPr>
        <p:spPr>
          <a:xfrm>
            <a:off x="457200" y="112371"/>
            <a:ext cx="8229600" cy="60941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dirty="0">
                <a:solidFill>
                  <a:srgbClr val="A5EBE5"/>
                </a:solidFill>
              </a:rPr>
              <a:t>Perkins School for the Blind</a:t>
            </a:r>
          </a:p>
        </p:txBody>
      </p:sp>
    </p:spTree>
    <p:extLst>
      <p:ext uri="{BB962C8B-B14F-4D97-AF65-F5344CB8AC3E}">
        <p14:creationId xmlns:p14="http://schemas.microsoft.com/office/powerpoint/2010/main" val="7535273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itle 1"/>
          <p:cNvSpPr txBox="1">
            <a:spLocks/>
          </p:cNvSpPr>
          <p:nvPr/>
        </p:nvSpPr>
        <p:spPr>
          <a:xfrm>
            <a:off x="457200" y="112371"/>
            <a:ext cx="8229600" cy="60941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dirty="0">
                <a:solidFill>
                  <a:srgbClr val="A5EBE5"/>
                </a:solidFill>
              </a:rPr>
              <a:t>Perkins School for the Blind</a:t>
            </a:r>
          </a:p>
        </p:txBody>
      </p:sp>
      <p:pic>
        <p:nvPicPr>
          <p:cNvPr id="2" name="Picture 1" descr="Perkins-PortraitDescrip.jpg"/>
          <p:cNvPicPr>
            <a:picLocks noChangeAspect="1"/>
          </p:cNvPicPr>
          <p:nvPr/>
        </p:nvPicPr>
        <p:blipFill rotWithShape="1">
          <a:blip r:embed="rId3">
            <a:extLst>
              <a:ext uri="{28A0092B-C50C-407E-A947-70E740481C1C}">
                <a14:useLocalDpi xmlns:a14="http://schemas.microsoft.com/office/drawing/2010/main" val="0"/>
              </a:ext>
            </a:extLst>
          </a:blip>
          <a:srcRect b="18148"/>
          <a:stretch/>
        </p:blipFill>
        <p:spPr>
          <a:xfrm>
            <a:off x="588990" y="1027499"/>
            <a:ext cx="7945410" cy="5679194"/>
          </a:xfrm>
          <a:prstGeom prst="rect">
            <a:avLst/>
          </a:prstGeom>
          <a:ln w="28575" cmpd="sng">
            <a:solidFill>
              <a:srgbClr val="AAF3ED"/>
            </a:solidFill>
          </a:ln>
        </p:spPr>
      </p:pic>
    </p:spTree>
    <p:extLst>
      <p:ext uri="{BB962C8B-B14F-4D97-AF65-F5344CB8AC3E}">
        <p14:creationId xmlns:p14="http://schemas.microsoft.com/office/powerpoint/2010/main" val="4697768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Want To Know More?</a:t>
            </a:r>
            <a:endParaRPr lang="en-US" dirty="0"/>
          </a:p>
        </p:txBody>
      </p:sp>
      <p:sp>
        <p:nvSpPr>
          <p:cNvPr id="3" name="Content Placeholder 2"/>
          <p:cNvSpPr>
            <a:spLocks noGrp="1"/>
          </p:cNvSpPr>
          <p:nvPr>
            <p:ph idx="1"/>
          </p:nvPr>
        </p:nvSpPr>
        <p:spPr>
          <a:xfrm>
            <a:off x="392310" y="2299133"/>
            <a:ext cx="8686800" cy="3891927"/>
          </a:xfrm>
        </p:spPr>
        <p:txBody>
          <a:bodyPr/>
          <a:lstStyle/>
          <a:p>
            <a:pPr>
              <a:buFontTx/>
              <a:buNone/>
            </a:pPr>
            <a:r>
              <a:rPr lang="en-US" dirty="0" smtClean="0">
                <a:latin typeface="Arial" charset="0"/>
                <a:ea typeface="ＭＳ Ｐゴシック" charset="0"/>
                <a:cs typeface="ＭＳ Ｐゴシック" charset="0"/>
              </a:rPr>
              <a:t>Announcement from Digital Commonwealth:</a:t>
            </a:r>
          </a:p>
          <a:p>
            <a:pPr>
              <a:buFontTx/>
              <a:buNone/>
            </a:pPr>
            <a:r>
              <a:rPr lang="en-US" sz="2600" dirty="0" smtClean="0">
                <a:latin typeface="Arial" charset="0"/>
                <a:ea typeface="ＭＳ Ｐゴシック" charset="0"/>
                <a:cs typeface="ＭＳ Ｐゴシック" charset="0"/>
                <a:hlinkClick r:id="rId3"/>
              </a:rPr>
              <a:t>http://www.digitalcommonwealth.org/doc/announcement/</a:t>
            </a:r>
            <a:endParaRPr lang="en-US" sz="2600" dirty="0" smtClean="0">
              <a:latin typeface="Arial" charset="0"/>
              <a:ea typeface="ＭＳ Ｐゴシック" charset="0"/>
              <a:cs typeface="ＭＳ Ｐゴシック" charset="0"/>
            </a:endParaRPr>
          </a:p>
          <a:p>
            <a:pPr>
              <a:buFontTx/>
              <a:buNone/>
            </a:pPr>
            <a:endParaRPr lang="en-US" dirty="0" smtClean="0">
              <a:latin typeface="Arial" charset="0"/>
              <a:ea typeface="ＭＳ Ｐゴシック" charset="0"/>
              <a:cs typeface="ＭＳ Ｐゴシック" charset="0"/>
            </a:endParaRPr>
          </a:p>
          <a:p>
            <a:pPr>
              <a:buFontTx/>
              <a:buNone/>
            </a:pPr>
            <a:r>
              <a:rPr lang="en-US" dirty="0" smtClean="0">
                <a:latin typeface="Arial" charset="0"/>
                <a:ea typeface="ＭＳ Ｐゴシック" charset="0"/>
                <a:cs typeface="ＭＳ Ｐゴシック" charset="0"/>
              </a:rPr>
              <a:t>Application form:</a:t>
            </a:r>
          </a:p>
          <a:p>
            <a:pPr>
              <a:buFontTx/>
              <a:buNone/>
            </a:pPr>
            <a:r>
              <a:rPr lang="en-US" sz="2600" dirty="0" smtClean="0">
                <a:latin typeface="Arial" charset="0"/>
                <a:ea typeface="ＭＳ Ｐゴシック" charset="0"/>
                <a:cs typeface="ＭＳ Ｐゴシック" charset="0"/>
                <a:hlinkClick r:id="rId4"/>
              </a:rPr>
              <a:t>http://bit.ly/dcbplform</a:t>
            </a:r>
            <a:endParaRPr lang="en-US" sz="2600" dirty="0" smtClean="0">
              <a:latin typeface="Arial" charset="0"/>
              <a:ea typeface="ＭＳ Ｐゴシック" charset="0"/>
              <a:cs typeface="ＭＳ Ｐゴシック" charset="0"/>
            </a:endParaRPr>
          </a:p>
          <a:p>
            <a:endParaRPr lang="en-US" dirty="0"/>
          </a:p>
        </p:txBody>
      </p:sp>
    </p:spTree>
    <p:extLst>
      <p:ext uri="{BB962C8B-B14F-4D97-AF65-F5344CB8AC3E}">
        <p14:creationId xmlns:p14="http://schemas.microsoft.com/office/powerpoint/2010/main" val="13120383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ctangle 5"/>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itle 1"/>
          <p:cNvSpPr txBox="1">
            <a:spLocks/>
          </p:cNvSpPr>
          <p:nvPr/>
        </p:nvSpPr>
        <p:spPr>
          <a:xfrm>
            <a:off x="457200" y="112371"/>
            <a:ext cx="8229600" cy="609412"/>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000" b="1" kern="1200">
                <a:solidFill>
                  <a:srgbClr val="90CEC9"/>
                </a:solidFill>
                <a:effectLst>
                  <a:outerShdw blurRad="50800" dist="38100" dir="5400000" algn="t" rotWithShape="0">
                    <a:prstClr val="black">
                      <a:alpha val="40000"/>
                    </a:prstClr>
                  </a:outerShdw>
                </a:effectLst>
                <a:latin typeface="+mj-lt"/>
                <a:ea typeface="+mj-ea"/>
                <a:cs typeface="+mj-cs"/>
              </a:defRPr>
            </a:lvl1pPr>
          </a:lstStyle>
          <a:p>
            <a:r>
              <a:rPr lang="en-US" dirty="0">
                <a:solidFill>
                  <a:srgbClr val="A5EBE5"/>
                </a:solidFill>
              </a:rPr>
              <a:t>Perkins School for the Blind</a:t>
            </a:r>
          </a:p>
        </p:txBody>
      </p:sp>
      <p:pic>
        <p:nvPicPr>
          <p:cNvPr id="2" name="Picture 1" descr="Perkins-FlickrPortrait.jpg"/>
          <p:cNvPicPr>
            <a:picLocks noChangeAspect="1"/>
          </p:cNvPicPr>
          <p:nvPr/>
        </p:nvPicPr>
        <p:blipFill rotWithShape="1">
          <a:blip r:embed="rId3">
            <a:extLst>
              <a:ext uri="{28A0092B-C50C-407E-A947-70E740481C1C}">
                <a14:useLocalDpi xmlns:a14="http://schemas.microsoft.com/office/drawing/2010/main" val="0"/>
              </a:ext>
            </a:extLst>
          </a:blip>
          <a:srcRect r="17717"/>
          <a:stretch/>
        </p:blipFill>
        <p:spPr>
          <a:xfrm>
            <a:off x="441711" y="1061456"/>
            <a:ext cx="5521347" cy="4435212"/>
          </a:xfrm>
          <a:prstGeom prst="rect">
            <a:avLst/>
          </a:prstGeom>
          <a:ln w="28575" cmpd="sng">
            <a:solidFill>
              <a:srgbClr val="AAF3ED"/>
            </a:solidFill>
          </a:ln>
        </p:spPr>
      </p:pic>
      <p:pic>
        <p:nvPicPr>
          <p:cNvPr id="8" name="Picture 7" descr="Perkins-FlickrPortrait.jpg"/>
          <p:cNvPicPr>
            <a:picLocks noChangeAspect="1"/>
          </p:cNvPicPr>
          <p:nvPr/>
        </p:nvPicPr>
        <p:blipFill rotWithShape="1">
          <a:blip r:embed="rId3">
            <a:extLst>
              <a:ext uri="{28A0092B-C50C-407E-A947-70E740481C1C}">
                <a14:useLocalDpi xmlns:a14="http://schemas.microsoft.com/office/drawing/2010/main" val="0"/>
              </a:ext>
            </a:extLst>
          </a:blip>
          <a:srcRect l="67054"/>
          <a:stretch/>
        </p:blipFill>
        <p:spPr>
          <a:xfrm>
            <a:off x="3756572" y="1061456"/>
            <a:ext cx="2206486" cy="4424944"/>
          </a:xfrm>
          <a:prstGeom prst="rect">
            <a:avLst/>
          </a:prstGeom>
        </p:spPr>
      </p:pic>
      <p:pic>
        <p:nvPicPr>
          <p:cNvPr id="10" name="Picture 9" descr="Perkins-FlickrPortraitData.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1486" y="4225019"/>
            <a:ext cx="4605645" cy="2478081"/>
          </a:xfrm>
          <a:prstGeom prst="rect">
            <a:avLst/>
          </a:prstGeom>
          <a:ln w="28575" cmpd="sng">
            <a:solidFill>
              <a:srgbClr val="AAF3ED"/>
            </a:solidFill>
          </a:ln>
        </p:spPr>
      </p:pic>
    </p:spTree>
    <p:extLst>
      <p:ext uri="{BB962C8B-B14F-4D97-AF65-F5344CB8AC3E}">
        <p14:creationId xmlns:p14="http://schemas.microsoft.com/office/powerpoint/2010/main" val="4697768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12371"/>
            <a:ext cx="8229600" cy="609412"/>
          </a:xfrm>
        </p:spPr>
        <p:txBody>
          <a:bodyPr>
            <a:normAutofit fontScale="90000"/>
          </a:bodyPr>
          <a:lstStyle/>
          <a:p>
            <a:r>
              <a:rPr lang="en-US" dirty="0" smtClean="0"/>
              <a:t>East </a:t>
            </a:r>
            <a:r>
              <a:rPr lang="en-US" dirty="0"/>
              <a:t>Bridgewater High </a:t>
            </a:r>
            <a:r>
              <a:rPr lang="en-US" dirty="0" smtClean="0"/>
              <a:t>School</a:t>
            </a:r>
            <a:endParaRPr lang="en-US" dirty="0"/>
          </a:p>
        </p:txBody>
      </p:sp>
      <p:pic>
        <p:nvPicPr>
          <p:cNvPr id="10" name="Picture 9" descr="EBHSatIA.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174" y="1034048"/>
            <a:ext cx="6980419" cy="5690332"/>
          </a:xfrm>
          <a:prstGeom prst="rect">
            <a:avLst/>
          </a:prstGeom>
          <a:ln w="28575" cmpd="sng">
            <a:solidFill>
              <a:srgbClr val="AAF3ED"/>
            </a:solidFill>
          </a:ln>
        </p:spPr>
      </p:pic>
      <p:sp>
        <p:nvSpPr>
          <p:cNvPr id="11" name="Rectangle 10"/>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65540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4" descr="EBHS_Lib1">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079"/>
          <a:stretch/>
        </p:blipFill>
        <p:spPr bwMode="auto">
          <a:xfrm>
            <a:off x="249820" y="1061456"/>
            <a:ext cx="4881066" cy="5641232"/>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EBHS_Lib2">
            <a:hlinkClick r:id="rId3"/>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31" r="41079"/>
          <a:stretch/>
        </p:blipFill>
        <p:spPr bwMode="auto">
          <a:xfrm>
            <a:off x="5336094" y="1527987"/>
            <a:ext cx="3545213" cy="5174702"/>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112371"/>
            <a:ext cx="8229600" cy="609412"/>
          </a:xfrm>
        </p:spPr>
        <p:txBody>
          <a:bodyPr>
            <a:normAutofit fontScale="90000"/>
          </a:bodyPr>
          <a:lstStyle/>
          <a:p>
            <a:r>
              <a:rPr lang="en-US" dirty="0" smtClean="0"/>
              <a:t>East </a:t>
            </a:r>
            <a:r>
              <a:rPr lang="en-US" dirty="0"/>
              <a:t>Bridgewater High </a:t>
            </a:r>
            <a:r>
              <a:rPr lang="en-US" dirty="0" smtClean="0"/>
              <a:t>School</a:t>
            </a:r>
            <a:endParaRPr lang="en-US" dirty="0"/>
          </a:p>
        </p:txBody>
      </p:sp>
      <p:sp>
        <p:nvSpPr>
          <p:cNvPr id="10" name="Rectangle 9"/>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16694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4" descr="EBHS_Lib1">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1079"/>
          <a:stretch/>
        </p:blipFill>
        <p:spPr bwMode="auto">
          <a:xfrm>
            <a:off x="249820" y="1061456"/>
            <a:ext cx="4881066" cy="5641232"/>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EBHS_Lib2">
            <a:hlinkClick r:id="rId3"/>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731" r="41079"/>
          <a:stretch/>
        </p:blipFill>
        <p:spPr bwMode="auto">
          <a:xfrm>
            <a:off x="5336094" y="1527987"/>
            <a:ext cx="3545213" cy="5174702"/>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457200" y="112371"/>
            <a:ext cx="8229600" cy="609412"/>
          </a:xfrm>
        </p:spPr>
        <p:txBody>
          <a:bodyPr>
            <a:normAutofit fontScale="90000"/>
          </a:bodyPr>
          <a:lstStyle/>
          <a:p>
            <a:r>
              <a:rPr lang="en-US" dirty="0" smtClean="0"/>
              <a:t>East </a:t>
            </a:r>
            <a:r>
              <a:rPr lang="en-US" dirty="0"/>
              <a:t>Bridgewater High </a:t>
            </a:r>
            <a:r>
              <a:rPr lang="en-US" dirty="0" smtClean="0"/>
              <a:t>School</a:t>
            </a:r>
            <a:endParaRPr lang="en-US" dirty="0"/>
          </a:p>
        </p:txBody>
      </p:sp>
      <p:sp>
        <p:nvSpPr>
          <p:cNvPr id="10" name="Rectangle 9"/>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1" name="Rectangle 10"/>
          <p:cNvSpPr/>
          <p:nvPr/>
        </p:nvSpPr>
        <p:spPr>
          <a:xfrm>
            <a:off x="6852860" y="5642258"/>
            <a:ext cx="479702" cy="245604"/>
          </a:xfrm>
          <a:prstGeom prst="rect">
            <a:avLst/>
          </a:prstGeom>
          <a:noFill/>
          <a:ln w="57150" cmpd="sng">
            <a:solidFill>
              <a:srgbClr val="B200B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48741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57200" y="112371"/>
            <a:ext cx="8229600" cy="609412"/>
          </a:xfrm>
        </p:spPr>
        <p:txBody>
          <a:bodyPr>
            <a:normAutofit fontScale="90000"/>
          </a:bodyPr>
          <a:lstStyle/>
          <a:p>
            <a:r>
              <a:rPr lang="en-US" dirty="0" smtClean="0"/>
              <a:t>East </a:t>
            </a:r>
            <a:r>
              <a:rPr lang="en-US" dirty="0"/>
              <a:t>Bridgewater High </a:t>
            </a:r>
            <a:r>
              <a:rPr lang="en-US" dirty="0" smtClean="0"/>
              <a:t>School</a:t>
            </a:r>
            <a:endParaRPr lang="en-US" dirty="0"/>
          </a:p>
        </p:txBody>
      </p:sp>
      <p:sp>
        <p:nvSpPr>
          <p:cNvPr id="8" name="Rectangle 7"/>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4" name="Picture 3" descr="EBHS1988atIA.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73" y="1034048"/>
            <a:ext cx="8090270" cy="5688472"/>
          </a:xfrm>
          <a:prstGeom prst="rect">
            <a:avLst/>
          </a:prstGeom>
          <a:ln w="28575" cmpd="sng">
            <a:solidFill>
              <a:srgbClr val="AAF3ED"/>
            </a:solidFill>
          </a:ln>
        </p:spPr>
      </p:pic>
      <p:pic>
        <p:nvPicPr>
          <p:cNvPr id="9" name="Picture 6" descr="ES2.jpg">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923954"/>
            <a:ext cx="2190749" cy="2633162"/>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401498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57200" y="112371"/>
            <a:ext cx="8229600" cy="609412"/>
          </a:xfrm>
        </p:spPr>
        <p:txBody>
          <a:bodyPr>
            <a:normAutofit fontScale="90000"/>
          </a:bodyPr>
          <a:lstStyle/>
          <a:p>
            <a:r>
              <a:rPr lang="en-US" dirty="0" smtClean="0"/>
              <a:t>East </a:t>
            </a:r>
            <a:r>
              <a:rPr lang="en-US" dirty="0"/>
              <a:t>Bridgewater High </a:t>
            </a:r>
            <a:r>
              <a:rPr lang="en-US" dirty="0" smtClean="0"/>
              <a:t>School</a:t>
            </a:r>
            <a:endParaRPr lang="en-US" dirty="0"/>
          </a:p>
        </p:txBody>
      </p:sp>
      <p:sp>
        <p:nvSpPr>
          <p:cNvPr id="8" name="Rectangle 7"/>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4" name="Picture 3" descr="EBHS1988atIA.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773" y="1034048"/>
            <a:ext cx="8090270" cy="5688472"/>
          </a:xfrm>
          <a:prstGeom prst="rect">
            <a:avLst/>
          </a:prstGeom>
          <a:ln w="28575" cmpd="sng">
            <a:solidFill>
              <a:srgbClr val="AAF3ED"/>
            </a:solidFill>
          </a:ln>
        </p:spPr>
      </p:pic>
      <p:sp>
        <p:nvSpPr>
          <p:cNvPr id="9" name="Rectangle 8"/>
          <p:cNvSpPr/>
          <p:nvPr/>
        </p:nvSpPr>
        <p:spPr>
          <a:xfrm>
            <a:off x="632428" y="3809449"/>
            <a:ext cx="624076" cy="210559"/>
          </a:xfrm>
          <a:prstGeom prst="rect">
            <a:avLst/>
          </a:prstGeom>
          <a:noFill/>
          <a:ln w="57150" cmpd="sng">
            <a:solidFill>
              <a:srgbClr val="B200B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00"/>
              </a:solidFill>
            </a:endParaRPr>
          </a:p>
        </p:txBody>
      </p:sp>
      <p:pic>
        <p:nvPicPr>
          <p:cNvPr id="11" name="Picture 6" descr="ES2.jpg">
            <a:hlinkClick r:id="rId5"/>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99250" y="3923954"/>
            <a:ext cx="2190749" cy="2633162"/>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68152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112371"/>
            <a:ext cx="8229600" cy="609412"/>
          </a:xfrm>
        </p:spPr>
        <p:txBody>
          <a:bodyPr>
            <a:normAutofit fontScale="90000"/>
          </a:bodyPr>
          <a:lstStyle/>
          <a:p>
            <a:r>
              <a:rPr lang="en-US" dirty="0" smtClean="0"/>
              <a:t>East </a:t>
            </a:r>
            <a:r>
              <a:rPr lang="en-US" dirty="0"/>
              <a:t>Bridgewater High </a:t>
            </a:r>
            <a:r>
              <a:rPr lang="en-US" dirty="0" smtClean="0"/>
              <a:t>School</a:t>
            </a:r>
            <a:endParaRPr lang="en-US" dirty="0"/>
          </a:p>
        </p:txBody>
      </p:sp>
      <p:sp>
        <p:nvSpPr>
          <p:cNvPr id="9" name="Rectangle 8"/>
          <p:cNvSpPr/>
          <p:nvPr/>
        </p:nvSpPr>
        <p:spPr>
          <a:xfrm>
            <a:off x="172357" y="822279"/>
            <a:ext cx="8799286" cy="77096"/>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2" name="Picture 1" descr="EBHS1988Spread2atIA.jpg">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29" y="1116701"/>
            <a:ext cx="8910942" cy="5516298"/>
          </a:xfrm>
          <a:prstGeom prst="rect">
            <a:avLst/>
          </a:prstGeom>
          <a:ln w="28575" cmpd="sng">
            <a:solidFill>
              <a:srgbClr val="AAF3ED"/>
            </a:solidFill>
          </a:ln>
        </p:spPr>
      </p:pic>
    </p:spTree>
    <p:extLst>
      <p:ext uri="{BB962C8B-B14F-4D97-AF65-F5344CB8AC3E}">
        <p14:creationId xmlns:p14="http://schemas.microsoft.com/office/powerpoint/2010/main" val="151362148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4" descr="DigComm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22" y="423304"/>
            <a:ext cx="8832162" cy="5992584"/>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442461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4" descr="DigCommSear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123" y="423303"/>
            <a:ext cx="8835754" cy="6013222"/>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49547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6868" y="1061456"/>
            <a:ext cx="9058697" cy="701319"/>
          </a:xfrm>
          <a:prstGeom prst="rect">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descr="dcbplform"/>
          <p:cNvPicPr>
            <a:picLocks noChangeAspect="1" noChangeArrowheads="1"/>
          </p:cNvPicPr>
          <p:nvPr/>
        </p:nvPicPr>
        <p:blipFill rotWithShape="1">
          <a:blip r:embed="rId3">
            <a:extLst>
              <a:ext uri="{28A0092B-C50C-407E-A947-70E740481C1C}">
                <a14:useLocalDpi xmlns:a14="http://schemas.microsoft.com/office/drawing/2010/main" val="0"/>
              </a:ext>
            </a:extLst>
          </a:blip>
          <a:srcRect t="19221" r="34200" b="3349"/>
          <a:stretch/>
        </p:blipFill>
        <p:spPr bwMode="auto">
          <a:xfrm>
            <a:off x="303457" y="182156"/>
            <a:ext cx="8539614" cy="638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16998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237717" y="1569208"/>
            <a:ext cx="8825696" cy="4992919"/>
          </a:xfrm>
          <a:prstGeom prst="rect">
            <a:avLst/>
          </a:prstGeom>
        </p:spPr>
        <p:txBody>
          <a:bodyPr vert="horz" lIns="91440" tIns="45720" rIns="91440" bIns="45720" numCol="3" rtlCol="0">
            <a:noAutofit/>
          </a:bodyPr>
          <a:lstStyle>
            <a:lvl1pPr marL="342900" indent="-342900" algn="l" defTabSz="457200" rtl="0" eaLnBrk="1" latinLnBrk="0" hangingPunct="1">
              <a:spcBef>
                <a:spcPct val="20000"/>
              </a:spcBef>
              <a:buFont typeface="Arial"/>
              <a:buChar char="•"/>
              <a:defRPr sz="3200" kern="1200">
                <a:solidFill>
                  <a:schemeClr val="accent6">
                    <a:lumMod val="40000"/>
                    <a:lumOff val="60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accent6">
                    <a:lumMod val="40000"/>
                    <a:lumOff val="60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accent6">
                    <a:lumMod val="40000"/>
                    <a:lumOff val="60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accent6">
                    <a:lumMod val="40000"/>
                    <a:lumOff val="60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accent6">
                    <a:lumMod val="40000"/>
                    <a:lumOff val="60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73038" indent="-173038">
              <a:buFont typeface="Lucida Grande"/>
              <a:buChar char="-"/>
            </a:pPr>
            <a:r>
              <a:rPr lang="en-US" sz="1300" dirty="0" smtClean="0">
                <a:solidFill>
                  <a:srgbClr val="FFFFFF"/>
                </a:solidFill>
                <a:ea typeface="ＭＳ Ｐゴシック" charset="0"/>
                <a:cs typeface="ＭＳ Ｐゴシック" charset="0"/>
              </a:rPr>
              <a:t>Thomas Crane Public Library </a:t>
            </a:r>
            <a:br>
              <a:rPr lang="en-US" sz="1300" dirty="0" smtClean="0">
                <a:solidFill>
                  <a:srgbClr val="FFFFFF"/>
                </a:solidFill>
                <a:ea typeface="ＭＳ Ｐゴシック" charset="0"/>
                <a:cs typeface="ＭＳ Ｐゴシック" charset="0"/>
              </a:rPr>
            </a:br>
            <a:r>
              <a:rPr lang="en-US" sz="1300" dirty="0" smtClean="0">
                <a:solidFill>
                  <a:srgbClr val="FFFFFF"/>
                </a:solidFill>
                <a:ea typeface="ＭＳ Ｐゴシック" charset="0"/>
                <a:cs typeface="ＭＳ Ｐゴシック" charset="0"/>
              </a:rPr>
              <a:t>(Quincy)</a:t>
            </a:r>
          </a:p>
          <a:p>
            <a:pPr marL="173038" indent="-173038">
              <a:buFont typeface="Lucida Grande"/>
              <a:buChar char="-"/>
            </a:pPr>
            <a:r>
              <a:rPr lang="en-US" sz="1300" dirty="0" smtClean="0">
                <a:solidFill>
                  <a:srgbClr val="FFFFFF"/>
                </a:solidFill>
                <a:ea typeface="ＭＳ Ｐゴシック" charset="0"/>
                <a:cs typeface="ＭＳ Ｐゴシック" charset="0"/>
              </a:rPr>
              <a:t>East Bridgewater High School</a:t>
            </a:r>
          </a:p>
          <a:p>
            <a:pPr marL="173038" indent="-173038">
              <a:buFont typeface="Lucida Grande"/>
              <a:buChar char="-"/>
            </a:pPr>
            <a:r>
              <a:rPr lang="en-US" sz="1300" dirty="0" smtClean="0">
                <a:solidFill>
                  <a:srgbClr val="FFFFFF"/>
                </a:solidFill>
                <a:ea typeface="ＭＳ Ｐゴシック" charset="0"/>
                <a:cs typeface="ＭＳ Ｐゴシック" charset="0"/>
              </a:rPr>
              <a:t>West Bridgewater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Jamaica Plain Historical Society</a:t>
            </a:r>
          </a:p>
          <a:p>
            <a:pPr marL="173038" indent="-173038">
              <a:buFont typeface="Lucida Grande"/>
              <a:buChar char="-"/>
            </a:pPr>
            <a:r>
              <a:rPr lang="en-US" sz="1300" dirty="0" smtClean="0">
                <a:solidFill>
                  <a:srgbClr val="FFFFFF"/>
                </a:solidFill>
                <a:ea typeface="ＭＳ Ｐゴシック" charset="0"/>
                <a:cs typeface="ＭＳ Ｐゴシック" charset="0"/>
              </a:rPr>
              <a:t>Massachusetts Historical Society</a:t>
            </a:r>
          </a:p>
          <a:p>
            <a:pPr marL="173038" indent="-173038">
              <a:buFont typeface="Lucida Grande"/>
              <a:buChar char="-"/>
            </a:pPr>
            <a:r>
              <a:rPr lang="en-US" sz="1300" dirty="0" smtClean="0">
                <a:solidFill>
                  <a:srgbClr val="FFFFFF"/>
                </a:solidFill>
                <a:ea typeface="ＭＳ Ｐゴシック" charset="0"/>
                <a:cs typeface="ＭＳ Ｐゴシック" charset="0"/>
              </a:rPr>
              <a:t>Cape Cod Community College</a:t>
            </a:r>
          </a:p>
          <a:p>
            <a:pPr marL="173038" indent="-173038">
              <a:buFont typeface="Lucida Grande"/>
              <a:buChar char="-"/>
            </a:pPr>
            <a:r>
              <a:rPr lang="en-US" sz="1300" dirty="0" smtClean="0">
                <a:solidFill>
                  <a:srgbClr val="FFFFFF"/>
                </a:solidFill>
                <a:ea typeface="ＭＳ Ｐゴシック" charset="0"/>
                <a:cs typeface="ＭＳ Ｐゴシック" charset="0"/>
              </a:rPr>
              <a:t>Clark Art Institute</a:t>
            </a:r>
          </a:p>
          <a:p>
            <a:pPr marL="173038" indent="-173038">
              <a:buFont typeface="Lucida Grande"/>
              <a:buChar char="-"/>
            </a:pPr>
            <a:r>
              <a:rPr lang="en-US" sz="1300" dirty="0" smtClean="0">
                <a:solidFill>
                  <a:srgbClr val="FFFFFF"/>
                </a:solidFill>
                <a:ea typeface="ＭＳ Ｐゴシック" charset="0"/>
                <a:cs typeface="ＭＳ Ｐゴシック" charset="0"/>
              </a:rPr>
              <a:t>UMASS-Lowell</a:t>
            </a:r>
          </a:p>
          <a:p>
            <a:pPr marL="173038" indent="-173038">
              <a:buFont typeface="Lucida Grande"/>
              <a:buChar char="-"/>
            </a:pPr>
            <a:r>
              <a:rPr lang="en-US" sz="1300" dirty="0" smtClean="0">
                <a:solidFill>
                  <a:srgbClr val="FFFFFF"/>
                </a:solidFill>
                <a:ea typeface="ＭＳ Ｐゴシック" charset="0"/>
                <a:cs typeface="ＭＳ Ｐゴシック" charset="0"/>
              </a:rPr>
              <a:t>Children</a:t>
            </a:r>
            <a:r>
              <a:rPr lang="ja-JP" altLang="en-US" sz="1300" dirty="0" smtClean="0">
                <a:solidFill>
                  <a:srgbClr val="FFFFFF"/>
                </a:solidFill>
                <a:ea typeface="ＭＳ Ｐゴシック" charset="0"/>
                <a:cs typeface="ＭＳ Ｐゴシック" charset="0"/>
              </a:rPr>
              <a:t>’</a:t>
            </a:r>
            <a:r>
              <a:rPr lang="en-US" sz="1300" dirty="0" smtClean="0">
                <a:solidFill>
                  <a:srgbClr val="FFFFFF"/>
                </a:solidFill>
                <a:ea typeface="ＭＳ Ｐゴシック" charset="0"/>
                <a:cs typeface="ＭＳ Ｐゴシック" charset="0"/>
              </a:rPr>
              <a:t>s Hospital Archives</a:t>
            </a:r>
          </a:p>
          <a:p>
            <a:pPr marL="173038" indent="-173038">
              <a:buFont typeface="Lucida Grande"/>
              <a:buChar char="-"/>
            </a:pPr>
            <a:r>
              <a:rPr lang="en-US" sz="1300" dirty="0" smtClean="0">
                <a:solidFill>
                  <a:srgbClr val="FFFFFF"/>
                </a:solidFill>
                <a:ea typeface="ＭＳ Ｐゴシック" charset="0"/>
                <a:cs typeface="ＭＳ Ｐゴシック" charset="0"/>
              </a:rPr>
              <a:t>Faulkner Hospital</a:t>
            </a:r>
          </a:p>
          <a:p>
            <a:pPr marL="173038" indent="-173038">
              <a:buFont typeface="Lucida Grande"/>
              <a:buChar char="-"/>
            </a:pPr>
            <a:r>
              <a:rPr lang="en-US" sz="1300" dirty="0" smtClean="0">
                <a:solidFill>
                  <a:srgbClr val="FFFFFF"/>
                </a:solidFill>
                <a:ea typeface="ＭＳ Ｐゴシック" charset="0"/>
                <a:cs typeface="ＭＳ Ｐゴシック" charset="0"/>
              </a:rPr>
              <a:t>State Library of Massachusetts</a:t>
            </a:r>
          </a:p>
          <a:p>
            <a:pPr marL="173038" indent="-173038">
              <a:buFont typeface="Lucida Grande"/>
              <a:buChar char="-"/>
            </a:pPr>
            <a:r>
              <a:rPr lang="en-US" sz="1300" dirty="0" smtClean="0">
                <a:solidFill>
                  <a:srgbClr val="FFFFFF"/>
                </a:solidFill>
                <a:ea typeface="ＭＳ Ｐゴシック" charset="0"/>
                <a:cs typeface="ＭＳ Ｐゴシック" charset="0"/>
              </a:rPr>
              <a:t>Roxbury Latin School</a:t>
            </a:r>
          </a:p>
          <a:p>
            <a:pPr marL="173038" indent="-173038">
              <a:buFont typeface="Lucida Grande"/>
              <a:buChar char="-"/>
            </a:pPr>
            <a:r>
              <a:rPr lang="en-US" sz="1300" dirty="0" smtClean="0">
                <a:solidFill>
                  <a:srgbClr val="FFFFFF"/>
                </a:solidFill>
                <a:ea typeface="ＭＳ Ｐゴシック" charset="0"/>
                <a:cs typeface="ＭＳ Ｐゴシック" charset="0"/>
              </a:rPr>
              <a:t>Chelmsford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Perkins School for the Blind</a:t>
            </a:r>
          </a:p>
          <a:p>
            <a:pPr marL="173038" indent="-173038">
              <a:buFont typeface="Lucida Grande"/>
              <a:buChar char="-"/>
            </a:pPr>
            <a:r>
              <a:rPr lang="en-US" sz="1300" dirty="0" smtClean="0">
                <a:solidFill>
                  <a:srgbClr val="FFFFFF"/>
                </a:solidFill>
                <a:ea typeface="ＭＳ Ｐゴシック" charset="0"/>
                <a:cs typeface="ＭＳ Ｐゴシック" charset="0"/>
              </a:rPr>
              <a:t>Gleason Public Library (Carlisle)</a:t>
            </a:r>
          </a:p>
          <a:p>
            <a:pPr marL="173038" indent="-173038">
              <a:buFont typeface="Lucida Grande"/>
              <a:buChar char="-"/>
            </a:pPr>
            <a:r>
              <a:rPr lang="en-US" sz="1300" dirty="0" smtClean="0">
                <a:solidFill>
                  <a:srgbClr val="FFFFFF"/>
                </a:solidFill>
                <a:ea typeface="ＭＳ Ｐゴシック" charset="0"/>
                <a:cs typeface="ＭＳ Ｐゴシック" charset="0"/>
              </a:rPr>
              <a:t>Andover Newton Theological </a:t>
            </a:r>
          </a:p>
          <a:p>
            <a:pPr marL="173038" indent="-173038">
              <a:buFont typeface="Lucida Grande"/>
              <a:buChar char="-"/>
            </a:pPr>
            <a:r>
              <a:rPr lang="en-US" sz="1300" dirty="0" smtClean="0">
                <a:solidFill>
                  <a:srgbClr val="FFFFFF"/>
                </a:solidFill>
                <a:ea typeface="ＭＳ Ｐゴシック" charset="0"/>
                <a:cs typeface="ＭＳ Ｐゴシック" charset="0"/>
              </a:rPr>
              <a:t>Fiske Public Library (Wrentham)</a:t>
            </a:r>
          </a:p>
          <a:p>
            <a:pPr marL="173038" indent="-173038">
              <a:buFont typeface="Lucida Grande"/>
              <a:buChar char="-"/>
            </a:pPr>
            <a:r>
              <a:rPr lang="en-US" sz="1300" dirty="0" smtClean="0">
                <a:solidFill>
                  <a:srgbClr val="FFFFFF"/>
                </a:solidFill>
                <a:ea typeface="ＭＳ Ｐゴシック" charset="0"/>
                <a:cs typeface="ＭＳ Ｐゴシック" charset="0"/>
              </a:rPr>
              <a:t>Holmes Public Library (Halifax)</a:t>
            </a:r>
          </a:p>
          <a:p>
            <a:pPr marL="173038" indent="-173038">
              <a:buFont typeface="Lucida Grande"/>
              <a:buChar char="-"/>
            </a:pPr>
            <a:r>
              <a:rPr lang="en-US" sz="1300" dirty="0" smtClean="0">
                <a:solidFill>
                  <a:srgbClr val="FFFFFF"/>
                </a:solidFill>
                <a:ea typeface="ＭＳ Ｐゴシック" charset="0"/>
                <a:cs typeface="ＭＳ Ｐゴシック" charset="0"/>
              </a:rPr>
              <a:t>Griffin Museum of Photography (Winchester)</a:t>
            </a:r>
          </a:p>
          <a:p>
            <a:pPr marL="173038" indent="-173038">
              <a:buFont typeface="Lucida Grande"/>
              <a:buChar char="-"/>
            </a:pPr>
            <a:r>
              <a:rPr lang="en-US" sz="1300" dirty="0">
                <a:solidFill>
                  <a:srgbClr val="FFFFFF"/>
                </a:solidFill>
                <a:ea typeface="ＭＳ Ｐゴシック" charset="0"/>
                <a:cs typeface="ＭＳ Ｐゴシック" charset="0"/>
              </a:rPr>
              <a:t>North Adams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Watertown Free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Norwood High School</a:t>
            </a:r>
          </a:p>
          <a:p>
            <a:pPr marL="173038" indent="-173038">
              <a:buFont typeface="Lucida Grande"/>
              <a:buChar char="-"/>
            </a:pPr>
            <a:r>
              <a:rPr lang="en-US" sz="1300" dirty="0" smtClean="0">
                <a:solidFill>
                  <a:srgbClr val="FFFFFF"/>
                </a:solidFill>
                <a:ea typeface="ＭＳ Ｐゴシック" charset="0"/>
                <a:cs typeface="ＭＳ Ｐゴシック" charset="0"/>
              </a:rPr>
              <a:t>Jacob Edwards Library </a:t>
            </a:r>
            <a:br>
              <a:rPr lang="en-US" sz="1300" dirty="0" smtClean="0">
                <a:solidFill>
                  <a:srgbClr val="FFFFFF"/>
                </a:solidFill>
                <a:ea typeface="ＭＳ Ｐゴシック" charset="0"/>
                <a:cs typeface="ＭＳ Ｐゴシック" charset="0"/>
              </a:rPr>
            </a:br>
            <a:r>
              <a:rPr lang="en-US" sz="1300" dirty="0" smtClean="0">
                <a:solidFill>
                  <a:srgbClr val="FFFFFF"/>
                </a:solidFill>
                <a:ea typeface="ＭＳ Ｐゴシック" charset="0"/>
                <a:cs typeface="ＭＳ Ｐゴシック" charset="0"/>
              </a:rPr>
              <a:t>(Southbridge)</a:t>
            </a:r>
          </a:p>
          <a:p>
            <a:pPr marL="173038" indent="-173038">
              <a:buFont typeface="Lucida Grande"/>
              <a:buChar char="-"/>
            </a:pPr>
            <a:r>
              <a:rPr lang="en-US" sz="1300" dirty="0" smtClean="0">
                <a:solidFill>
                  <a:srgbClr val="FFFFFF"/>
                </a:solidFill>
                <a:ea typeface="ＭＳ Ｐゴシック" charset="0"/>
                <a:cs typeface="ＭＳ Ｐゴシック" charset="0"/>
              </a:rPr>
              <a:t>Boston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Bridgewater State University</a:t>
            </a:r>
          </a:p>
          <a:p>
            <a:pPr marL="173038" indent="-173038">
              <a:buFont typeface="Lucida Grande"/>
              <a:buChar char="-"/>
            </a:pPr>
            <a:r>
              <a:rPr lang="en-US" sz="1300" dirty="0" smtClean="0">
                <a:solidFill>
                  <a:srgbClr val="FFFFFF"/>
                </a:solidFill>
                <a:ea typeface="ＭＳ Ｐゴシック" charset="0"/>
                <a:cs typeface="ＭＳ Ｐゴシック" charset="0"/>
              </a:rPr>
              <a:t>Melrose High School</a:t>
            </a:r>
          </a:p>
          <a:p>
            <a:pPr marL="173038" indent="-173038">
              <a:buFont typeface="Lucida Grande"/>
              <a:buChar char="-"/>
            </a:pPr>
            <a:r>
              <a:rPr lang="en-US" sz="1300" dirty="0" smtClean="0">
                <a:solidFill>
                  <a:srgbClr val="FFFFFF"/>
                </a:solidFill>
                <a:ea typeface="ＭＳ Ｐゴシック" charset="0"/>
                <a:cs typeface="ＭＳ Ｐゴシック" charset="0"/>
              </a:rPr>
              <a:t>Mt. </a:t>
            </a:r>
            <a:r>
              <a:rPr lang="en-US" sz="1300" dirty="0" err="1" smtClean="0">
                <a:solidFill>
                  <a:srgbClr val="FFFFFF"/>
                </a:solidFill>
                <a:ea typeface="ＭＳ Ｐゴシック" charset="0"/>
                <a:cs typeface="ＭＳ Ｐゴシック" charset="0"/>
              </a:rPr>
              <a:t>Wachusett</a:t>
            </a:r>
            <a:r>
              <a:rPr lang="en-US" sz="1300" dirty="0" smtClean="0">
                <a:solidFill>
                  <a:srgbClr val="FFFFFF"/>
                </a:solidFill>
                <a:ea typeface="ＭＳ Ｐゴシック" charset="0"/>
                <a:cs typeface="ＭＳ Ｐゴシック" charset="0"/>
              </a:rPr>
              <a:t> Community College</a:t>
            </a:r>
          </a:p>
          <a:p>
            <a:pPr marL="173038" indent="-173038">
              <a:buFont typeface="Lucida Grande"/>
              <a:buChar char="-"/>
            </a:pPr>
            <a:r>
              <a:rPr lang="en-US" sz="1300" dirty="0" smtClean="0">
                <a:solidFill>
                  <a:srgbClr val="FFFFFF"/>
                </a:solidFill>
                <a:ea typeface="ＭＳ Ｐゴシック" charset="0"/>
                <a:cs typeface="ＭＳ Ｐゴシック" charset="0"/>
              </a:rPr>
              <a:t>Lucius Beebe Memorial Library </a:t>
            </a:r>
            <a:br>
              <a:rPr lang="en-US" sz="1300" dirty="0" smtClean="0">
                <a:solidFill>
                  <a:srgbClr val="FFFFFF"/>
                </a:solidFill>
                <a:ea typeface="ＭＳ Ｐゴシック" charset="0"/>
                <a:cs typeface="ＭＳ Ｐゴシック" charset="0"/>
              </a:rPr>
            </a:br>
            <a:r>
              <a:rPr lang="en-US" sz="1300" dirty="0" smtClean="0">
                <a:solidFill>
                  <a:srgbClr val="FFFFFF"/>
                </a:solidFill>
                <a:ea typeface="ＭＳ Ｐゴシック" charset="0"/>
                <a:cs typeface="ＭＳ Ｐゴシック" charset="0"/>
              </a:rPr>
              <a:t>(Wakefield)</a:t>
            </a:r>
          </a:p>
          <a:p>
            <a:pPr marL="173038" indent="-173038">
              <a:buFont typeface="Lucida Grande"/>
              <a:buChar char="-"/>
            </a:pPr>
            <a:r>
              <a:rPr lang="en-US" sz="1300" dirty="0" smtClean="0">
                <a:solidFill>
                  <a:srgbClr val="FFFFFF"/>
                </a:solidFill>
                <a:ea typeface="ＭＳ Ｐゴシック" charset="0"/>
                <a:cs typeface="ＭＳ Ｐゴシック" charset="0"/>
              </a:rPr>
              <a:t>Lunenburg Historical Society</a:t>
            </a:r>
          </a:p>
          <a:p>
            <a:pPr marL="173038" indent="-173038">
              <a:buFont typeface="Lucida Grande"/>
              <a:buChar char="-"/>
            </a:pPr>
            <a:r>
              <a:rPr lang="en-US" sz="1300" dirty="0" smtClean="0">
                <a:solidFill>
                  <a:srgbClr val="FFFFFF"/>
                </a:solidFill>
                <a:ea typeface="ＭＳ Ｐゴシック" charset="0"/>
                <a:cs typeface="ＭＳ Ｐゴシック" charset="0"/>
              </a:rPr>
              <a:t>Newton Free Library</a:t>
            </a:r>
          </a:p>
          <a:p>
            <a:pPr marL="173038" indent="-173038">
              <a:buFont typeface="Lucida Grande"/>
              <a:buChar char="-"/>
            </a:pPr>
            <a:r>
              <a:rPr lang="en-US" sz="1300" dirty="0" smtClean="0">
                <a:solidFill>
                  <a:srgbClr val="FFFFFF"/>
                </a:solidFill>
                <a:ea typeface="ＭＳ Ｐゴシック" charset="0"/>
                <a:cs typeface="ＭＳ Ｐゴシック" charset="0"/>
              </a:rPr>
              <a:t>Sturgis Library</a:t>
            </a:r>
          </a:p>
          <a:p>
            <a:pPr marL="173038" indent="-173038">
              <a:buFont typeface="Lucida Grande"/>
              <a:buChar char="-"/>
            </a:pPr>
            <a:r>
              <a:rPr lang="en-US" sz="1300" dirty="0" smtClean="0">
                <a:solidFill>
                  <a:srgbClr val="FFFFFF"/>
                </a:solidFill>
                <a:ea typeface="ＭＳ Ｐゴシック" charset="0"/>
                <a:cs typeface="ＭＳ Ｐゴシック" charset="0"/>
              </a:rPr>
              <a:t>Carver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Worcester Polytechnic Institute</a:t>
            </a:r>
          </a:p>
          <a:p>
            <a:pPr marL="173038" indent="-173038">
              <a:buFont typeface="Lucida Grande"/>
              <a:buChar char="-"/>
            </a:pPr>
            <a:r>
              <a:rPr lang="en-US" sz="1300" dirty="0" err="1" smtClean="0">
                <a:solidFill>
                  <a:srgbClr val="FFFFFF"/>
                </a:solidFill>
                <a:ea typeface="ＭＳ Ｐゴシック" charset="0"/>
                <a:cs typeface="ＭＳ Ｐゴシック" charset="0"/>
              </a:rPr>
              <a:t>Lasell</a:t>
            </a:r>
            <a:r>
              <a:rPr lang="en-US" sz="1300" dirty="0" smtClean="0">
                <a:solidFill>
                  <a:srgbClr val="FFFFFF"/>
                </a:solidFill>
                <a:ea typeface="ＭＳ Ｐゴシック" charset="0"/>
                <a:cs typeface="ＭＳ Ｐゴシック" charset="0"/>
              </a:rPr>
              <a:t> College (Auburndale)</a:t>
            </a:r>
          </a:p>
          <a:p>
            <a:pPr marL="173038" indent="-173038">
              <a:buFont typeface="Lucida Grande"/>
              <a:buChar char="-"/>
            </a:pPr>
            <a:r>
              <a:rPr lang="en-US" sz="1300" dirty="0" smtClean="0">
                <a:solidFill>
                  <a:srgbClr val="FFFFFF"/>
                </a:solidFill>
                <a:ea typeface="ＭＳ Ｐゴシック" charset="0"/>
                <a:cs typeface="ＭＳ Ｐゴシック" charset="0"/>
              </a:rPr>
              <a:t>Westfield State University</a:t>
            </a:r>
          </a:p>
          <a:p>
            <a:pPr marL="173038" indent="-173038">
              <a:buFont typeface="Lucida Grande"/>
              <a:buChar char="-"/>
            </a:pPr>
            <a:r>
              <a:rPr lang="en-US" sz="1300" dirty="0" smtClean="0">
                <a:solidFill>
                  <a:srgbClr val="FFFFFF"/>
                </a:solidFill>
                <a:ea typeface="ＭＳ Ｐゴシック" charset="0"/>
                <a:cs typeface="ＭＳ Ｐゴシック" charset="0"/>
              </a:rPr>
              <a:t>Brandeis University</a:t>
            </a:r>
          </a:p>
          <a:p>
            <a:pPr marL="173038" indent="-173038">
              <a:buFont typeface="Lucida Grande"/>
              <a:buChar char="-"/>
            </a:pPr>
            <a:r>
              <a:rPr lang="en-US" sz="1300" dirty="0" smtClean="0">
                <a:solidFill>
                  <a:srgbClr val="FFFFFF"/>
                </a:solidFill>
                <a:ea typeface="ＭＳ Ｐゴシック" charset="0"/>
                <a:cs typeface="ＭＳ Ｐゴシック" charset="0"/>
              </a:rPr>
              <a:t>Springfield College</a:t>
            </a:r>
          </a:p>
          <a:p>
            <a:pPr marL="173038" indent="-173038">
              <a:buFont typeface="Lucida Grande"/>
              <a:buChar char="-"/>
            </a:pPr>
            <a:r>
              <a:rPr lang="en-US" sz="1300" dirty="0" smtClean="0">
                <a:solidFill>
                  <a:srgbClr val="FFFFFF"/>
                </a:solidFill>
                <a:ea typeface="ＭＳ Ｐゴシック" charset="0"/>
                <a:cs typeface="ＭＳ Ｐゴシック" charset="0"/>
              </a:rPr>
              <a:t>New Bedford Free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Chapter 9 of the 173rd Airborne Brigade Association</a:t>
            </a:r>
          </a:p>
          <a:p>
            <a:pPr marL="173038" indent="-173038">
              <a:buFont typeface="Lucida Grande"/>
              <a:buChar char="-"/>
            </a:pPr>
            <a:r>
              <a:rPr lang="en-US" sz="1300" dirty="0" smtClean="0">
                <a:solidFill>
                  <a:srgbClr val="FFFFFF"/>
                </a:solidFill>
                <a:ea typeface="ＭＳ Ｐゴシック" charset="0"/>
                <a:cs typeface="ＭＳ Ｐゴシック" charset="0"/>
              </a:rPr>
              <a:t>Wilbraham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Kingston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Simmons College Archives</a:t>
            </a:r>
          </a:p>
          <a:p>
            <a:pPr marL="173038" indent="-173038">
              <a:buFont typeface="Lucida Grande"/>
              <a:buChar char="-"/>
            </a:pPr>
            <a:r>
              <a:rPr lang="en-US" sz="1300" dirty="0" smtClean="0">
                <a:solidFill>
                  <a:srgbClr val="FFFFFF"/>
                </a:solidFill>
                <a:ea typeface="ＭＳ Ｐゴシック" charset="0"/>
                <a:cs typeface="ＭＳ Ｐゴシック" charset="0"/>
              </a:rPr>
              <a:t>Northeastern University Libraries</a:t>
            </a:r>
          </a:p>
          <a:p>
            <a:pPr marL="173038" indent="-173038">
              <a:buFont typeface="Lucida Grande"/>
              <a:buChar char="-"/>
            </a:pPr>
            <a:r>
              <a:rPr lang="en-US" sz="1300" dirty="0" smtClean="0">
                <a:solidFill>
                  <a:srgbClr val="FFFFFF"/>
                </a:solidFill>
                <a:ea typeface="ＭＳ Ｐゴシック" charset="0"/>
                <a:cs typeface="ＭＳ Ｐゴシック" charset="0"/>
              </a:rPr>
              <a:t>Waltham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Stoneham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Bushnell-Sage Library </a:t>
            </a:r>
            <a:br>
              <a:rPr lang="en-US" sz="1300" dirty="0" smtClean="0">
                <a:solidFill>
                  <a:srgbClr val="FFFFFF"/>
                </a:solidFill>
                <a:ea typeface="ＭＳ Ｐゴシック" charset="0"/>
                <a:cs typeface="ＭＳ Ｐゴシック" charset="0"/>
              </a:rPr>
            </a:br>
            <a:r>
              <a:rPr lang="en-US" sz="1300" dirty="0" smtClean="0">
                <a:solidFill>
                  <a:srgbClr val="FFFFFF"/>
                </a:solidFill>
                <a:ea typeface="ＭＳ Ｐゴシック" charset="0"/>
                <a:cs typeface="ＭＳ Ｐゴシック" charset="0"/>
              </a:rPr>
              <a:t>(Sheffield)</a:t>
            </a:r>
          </a:p>
          <a:p>
            <a:pPr marL="173038" indent="-173038">
              <a:buFont typeface="Lucida Grande"/>
              <a:buChar char="-"/>
            </a:pPr>
            <a:r>
              <a:rPr lang="en-US" sz="1300" dirty="0" smtClean="0">
                <a:solidFill>
                  <a:srgbClr val="FFFFFF"/>
                </a:solidFill>
                <a:ea typeface="ＭＳ Ｐゴシック" charset="0"/>
                <a:cs typeface="ＭＳ Ｐゴシック" charset="0"/>
              </a:rPr>
              <a:t>Worcester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Auburn Free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Lee Library Association</a:t>
            </a:r>
          </a:p>
          <a:p>
            <a:pPr marL="173038" indent="-173038">
              <a:buFont typeface="Lucida Grande"/>
              <a:buChar char="-"/>
            </a:pPr>
            <a:r>
              <a:rPr lang="en-US" sz="1300" dirty="0" smtClean="0">
                <a:solidFill>
                  <a:srgbClr val="FFFFFF"/>
                </a:solidFill>
                <a:ea typeface="ＭＳ Ｐゴシック" charset="0"/>
                <a:cs typeface="ＭＳ Ｐゴシック" charset="0"/>
              </a:rPr>
              <a:t>Wilmington Memorial Library</a:t>
            </a:r>
          </a:p>
          <a:p>
            <a:pPr marL="173038" indent="-173038">
              <a:buFont typeface="Lucida Grande"/>
              <a:buChar char="-"/>
            </a:pPr>
            <a:r>
              <a:rPr lang="en-US" sz="1300" dirty="0" err="1" smtClean="0">
                <a:solidFill>
                  <a:srgbClr val="FFFFFF"/>
                </a:solidFill>
                <a:ea typeface="ＭＳ Ｐゴシック" charset="0"/>
                <a:cs typeface="ＭＳ Ｐゴシック" charset="0"/>
              </a:rPr>
              <a:t>Countway</a:t>
            </a:r>
            <a:r>
              <a:rPr lang="en-US" sz="1300" dirty="0" smtClean="0">
                <a:solidFill>
                  <a:srgbClr val="FFFFFF"/>
                </a:solidFill>
                <a:ea typeface="ＭＳ Ｐゴシック" charset="0"/>
                <a:cs typeface="ＭＳ Ｐゴシック" charset="0"/>
              </a:rPr>
              <a:t> Library of Medicine</a:t>
            </a:r>
          </a:p>
          <a:p>
            <a:pPr marL="173038" indent="-173038">
              <a:buFont typeface="Lucida Grande"/>
              <a:buChar char="-"/>
            </a:pPr>
            <a:r>
              <a:rPr lang="en-US" sz="1300" dirty="0" smtClean="0">
                <a:solidFill>
                  <a:srgbClr val="FFFFFF"/>
                </a:solidFill>
                <a:ea typeface="ＭＳ Ｐゴシック" charset="0"/>
                <a:cs typeface="ＭＳ Ｐゴシック" charset="0"/>
              </a:rPr>
              <a:t>Cambridge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Fitchburg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Somerville Public Library</a:t>
            </a:r>
          </a:p>
          <a:p>
            <a:pPr marL="173038" indent="-173038">
              <a:buFont typeface="Lucida Grande"/>
              <a:buChar char="-"/>
            </a:pPr>
            <a:r>
              <a:rPr lang="en-US" sz="1300" dirty="0" smtClean="0">
                <a:solidFill>
                  <a:srgbClr val="FFFFFF"/>
                </a:solidFill>
                <a:ea typeface="ＭＳ Ｐゴシック" charset="0"/>
                <a:cs typeface="ＭＳ Ｐゴシック" charset="0"/>
              </a:rPr>
              <a:t>Episcopal Divinity School (Cambridge)</a:t>
            </a:r>
          </a:p>
          <a:p>
            <a:pPr marL="173038" indent="-173038">
              <a:buFont typeface="Lucida Grande"/>
              <a:buChar char="-"/>
            </a:pPr>
            <a:r>
              <a:rPr lang="en-US" sz="1300" dirty="0" smtClean="0">
                <a:solidFill>
                  <a:srgbClr val="FFFFFF"/>
                </a:solidFill>
                <a:ea typeface="ＭＳ Ｐゴシック" charset="0"/>
                <a:cs typeface="ＭＳ Ｐゴシック" charset="0"/>
              </a:rPr>
              <a:t>Mattapoisett Free Public Library</a:t>
            </a:r>
            <a:endParaRPr lang="en-US" sz="1300" dirty="0">
              <a:solidFill>
                <a:srgbClr val="FFFFFF"/>
              </a:solidFill>
              <a:ea typeface="ＭＳ Ｐゴシック" charset="0"/>
              <a:cs typeface="ＭＳ Ｐゴシック" charset="0"/>
            </a:endParaRPr>
          </a:p>
        </p:txBody>
      </p:sp>
      <p:sp>
        <p:nvSpPr>
          <p:cNvPr id="7" name="Title 1"/>
          <p:cNvSpPr>
            <a:spLocks noGrp="1"/>
          </p:cNvSpPr>
          <p:nvPr>
            <p:ph type="title"/>
          </p:nvPr>
        </p:nvSpPr>
        <p:spPr>
          <a:xfrm>
            <a:off x="457200" y="322499"/>
            <a:ext cx="8229600" cy="865858"/>
          </a:xfrm>
        </p:spPr>
        <p:txBody>
          <a:bodyPr/>
          <a:lstStyle/>
          <a:p>
            <a:r>
              <a:rPr lang="en-US" dirty="0" smtClean="0"/>
              <a:t>The Applicants</a:t>
            </a:r>
            <a:endParaRPr lang="en-US" dirty="0"/>
          </a:p>
        </p:txBody>
      </p:sp>
    </p:spTree>
    <p:extLst>
      <p:ext uri="{BB962C8B-B14F-4D97-AF65-F5344CB8AC3E}">
        <p14:creationId xmlns:p14="http://schemas.microsoft.com/office/powerpoint/2010/main" val="24026942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http://</a:t>
            </a:r>
            <a:r>
              <a:rPr lang="en-US" dirty="0" err="1"/>
              <a:t>bit.ly</a:t>
            </a:r>
            <a:r>
              <a:rPr lang="en-US" dirty="0"/>
              <a:t>/</a:t>
            </a:r>
            <a:r>
              <a:rPr lang="en-US" dirty="0" err="1" smtClean="0"/>
              <a:t>dcbplmap</a:t>
            </a:r>
            <a:endParaRPr lang="en-US" dirty="0"/>
          </a:p>
        </p:txBody>
      </p:sp>
      <p:pic>
        <p:nvPicPr>
          <p:cNvPr id="3" name="Picture 2" descr="LSTA-Map.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1758" y="1601256"/>
            <a:ext cx="8680484" cy="5044636"/>
          </a:xfrm>
          <a:prstGeom prst="rect">
            <a:avLst/>
          </a:prstGeom>
          <a:ln w="28575" cmpd="sng">
            <a:solidFill>
              <a:srgbClr val="AAF3ED"/>
            </a:solidFill>
          </a:ln>
        </p:spPr>
      </p:pic>
    </p:spTree>
    <p:extLst>
      <p:ext uri="{BB962C8B-B14F-4D97-AF65-F5344CB8AC3E}">
        <p14:creationId xmlns:p14="http://schemas.microsoft.com/office/powerpoint/2010/main" val="1259775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9060"/>
            <a:ext cx="9144000" cy="865858"/>
          </a:xfrm>
        </p:spPr>
        <p:txBody>
          <a:bodyPr>
            <a:noAutofit/>
          </a:bodyPr>
          <a:lstStyle/>
          <a:p>
            <a:r>
              <a:rPr lang="en-US" sz="3200" dirty="0" smtClean="0"/>
              <a:t>October 1, 2011 – March 31, 2012</a:t>
            </a:r>
            <a:br>
              <a:rPr lang="en-US" sz="3200" dirty="0" smtClean="0"/>
            </a:br>
            <a:r>
              <a:rPr lang="en-US" sz="3200" dirty="0" smtClean="0"/>
              <a:t>56 Institutions Apply for Digitization Services</a:t>
            </a:r>
            <a:endParaRPr lang="en-US" sz="32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462710569"/>
              </p:ext>
            </p:extLst>
          </p:nvPr>
        </p:nvGraphicFramePr>
        <p:xfrm>
          <a:off x="457200" y="1850509"/>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099501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2488"/>
            <a:ext cx="8229600" cy="865858"/>
          </a:xfrm>
        </p:spPr>
        <p:txBody>
          <a:bodyPr>
            <a:noAutofit/>
          </a:bodyPr>
          <a:lstStyle/>
          <a:p>
            <a:r>
              <a:rPr lang="en-US" sz="3600" dirty="0"/>
              <a:t>Site </a:t>
            </a:r>
            <a:r>
              <a:rPr lang="en-US" sz="3600" dirty="0" smtClean="0"/>
              <a:t>Visits </a:t>
            </a:r>
            <a:r>
              <a:rPr lang="en-US" sz="3600" dirty="0"/>
              <a:t>and </a:t>
            </a:r>
            <a:r>
              <a:rPr lang="en-US" sz="3600" dirty="0" smtClean="0"/>
              <a:t>Consultations</a:t>
            </a:r>
            <a:br>
              <a:rPr lang="en-US" sz="3600" dirty="0" smtClean="0"/>
            </a:br>
            <a:r>
              <a:rPr lang="en-US" sz="3600" dirty="0" smtClean="0"/>
              <a:t>- </a:t>
            </a:r>
            <a:r>
              <a:rPr lang="en-US" sz="3200" dirty="0" smtClean="0"/>
              <a:t>Metadata Roadside Assistance -</a:t>
            </a:r>
            <a:endParaRPr lang="en-US" sz="3200" dirty="0"/>
          </a:p>
        </p:txBody>
      </p:sp>
      <p:pic>
        <p:nvPicPr>
          <p:cNvPr id="4" name="Picture 2" descr="IMG_7592"/>
          <p:cNvPicPr>
            <a:picLocks noChangeAspect="1" noChangeArrowheads="1"/>
          </p:cNvPicPr>
          <p:nvPr/>
        </p:nvPicPr>
        <p:blipFill rotWithShape="1">
          <a:blip r:embed="rId3">
            <a:extLst>
              <a:ext uri="{28A0092B-C50C-407E-A947-70E740481C1C}">
                <a14:useLocalDpi xmlns:a14="http://schemas.microsoft.com/office/drawing/2010/main" val="0"/>
              </a:ext>
            </a:extLst>
          </a:blip>
          <a:srcRect t="21803"/>
          <a:stretch/>
        </p:blipFill>
        <p:spPr bwMode="auto">
          <a:xfrm>
            <a:off x="519599" y="1710123"/>
            <a:ext cx="8138485" cy="4773070"/>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9022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TCPL_meta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86423"/>
            <a:ext cx="8839200" cy="6084622"/>
          </a:xfrm>
          <a:prstGeom prst="rect">
            <a:avLst/>
          </a:prstGeom>
          <a:noFill/>
          <a:ln w="28575" cmpd="sng">
            <a:solidFill>
              <a:srgbClr val="AAF3ED"/>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614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1324</TotalTime>
  <Words>2858</Words>
  <Application>Microsoft Office PowerPoint</Application>
  <PresentationFormat>On-screen Show (4:3)</PresentationFormat>
  <Paragraphs>352</Paragraphs>
  <Slides>38</Slides>
  <Notes>38</Notes>
  <HiddenSlides>0</HiddenSlides>
  <MMClips>0</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FY12 Open Program LSTA Grant Statewide Digitization Services</vt:lpstr>
      <vt:lpstr>The Details</vt:lpstr>
      <vt:lpstr>Want To Know More?</vt:lpstr>
      <vt:lpstr>PowerPoint Presentation</vt:lpstr>
      <vt:lpstr>The Applicants</vt:lpstr>
      <vt:lpstr>http://bit.ly/dcbplmap</vt:lpstr>
      <vt:lpstr>October 1, 2011 – March 31, 2012 56 Institutions Apply for Digitization Services</vt:lpstr>
      <vt:lpstr>Site Visits and Consultations - Metadata Roadside Assistance -</vt:lpstr>
      <vt:lpstr>PowerPoint Presentation</vt:lpstr>
      <vt:lpstr>BPL Digital Imaging Lab </vt:lpstr>
      <vt:lpstr>PowerPoint Presentation</vt:lpstr>
      <vt:lpstr>PowerPoint Presentation</vt:lpstr>
      <vt:lpstr>PowerPoint Presentation</vt:lpstr>
      <vt:lpstr>PowerPoint Presentation</vt:lpstr>
      <vt:lpstr>Internet Archive - www.archive.org</vt:lpstr>
      <vt:lpstr>PowerPoint Presentation</vt:lpstr>
      <vt:lpstr>PowerPoint Presentation</vt:lpstr>
      <vt:lpstr>PowerPoint Presentation</vt:lpstr>
      <vt:lpstr>PowerPoint Presentation</vt:lpstr>
      <vt:lpstr>PowerPoint Presentation</vt:lpstr>
      <vt:lpstr>PowerPoint Presentation</vt:lpstr>
      <vt:lpstr>Materials include…</vt:lpstr>
      <vt:lpstr>PowerPoint Presentation</vt:lpstr>
      <vt:lpstr>Yearbooks!!!</vt:lpstr>
      <vt:lpstr>PowerPoint Presentation</vt:lpstr>
      <vt:lpstr>PowerPoint Presentation</vt:lpstr>
      <vt:lpstr>PowerPoint Presentation</vt:lpstr>
      <vt:lpstr>PowerPoint Presentation</vt:lpstr>
      <vt:lpstr>PowerPoint Presentation</vt:lpstr>
      <vt:lpstr>PowerPoint Presentation</vt:lpstr>
      <vt:lpstr>East Bridgewater High School</vt:lpstr>
      <vt:lpstr>East Bridgewater High School</vt:lpstr>
      <vt:lpstr>East Bridgewater High School</vt:lpstr>
      <vt:lpstr>East Bridgewater High School</vt:lpstr>
      <vt:lpstr>East Bridgewater High School</vt:lpstr>
      <vt:lpstr>East Bridgewater High School</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Danny Pucci</dc:creator>
  <cp:lastModifiedBy>Nancy Heywood</cp:lastModifiedBy>
  <cp:revision>163</cp:revision>
  <cp:lastPrinted>2012-05-06T12:25:06Z</cp:lastPrinted>
  <dcterms:created xsi:type="dcterms:W3CDTF">2012-04-25T19:24:08Z</dcterms:created>
  <dcterms:modified xsi:type="dcterms:W3CDTF">2012-06-04T13:54:07Z</dcterms:modified>
</cp:coreProperties>
</file>